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Lst>
  <p:sldSz cy="5143500" cx="9144000"/>
  <p:notesSz cx="6858000" cy="9144000"/>
  <p:embeddedFontLst>
    <p:embeddedFont>
      <p:font typeface="Proxima Nova"/>
      <p:regular r:id="rId89"/>
      <p:bold r:id="rId90"/>
      <p:italic r:id="rId91"/>
      <p:boldItalic r:id="rId92"/>
    </p:embeddedFont>
    <p:embeddedFont>
      <p:font typeface="Quattrocento Sans"/>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ProximaNova-regular.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QuattrocentoSans-italic.fntdata"/><Relationship Id="rId50" Type="http://schemas.openxmlformats.org/officeDocument/2006/relationships/slide" Target="slides/slide46.xml"/><Relationship Id="rId94" Type="http://schemas.openxmlformats.org/officeDocument/2006/relationships/font" Target="fonts/QuattrocentoSans-bold.fntdata"/><Relationship Id="rId53" Type="http://schemas.openxmlformats.org/officeDocument/2006/relationships/slide" Target="slides/slide49.xml"/><Relationship Id="rId52" Type="http://schemas.openxmlformats.org/officeDocument/2006/relationships/slide" Target="slides/slide48.xml"/><Relationship Id="rId96" Type="http://schemas.openxmlformats.org/officeDocument/2006/relationships/font" Target="fonts/QuattrocentoSans-boldItalic.fntdata"/><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ProximaNova-italic.fntdata"/><Relationship Id="rId90" Type="http://schemas.openxmlformats.org/officeDocument/2006/relationships/font" Target="fonts/ProximaNova-bold.fntdata"/><Relationship Id="rId93" Type="http://schemas.openxmlformats.org/officeDocument/2006/relationships/font" Target="fonts/QuattrocentoSans-regular.fntdata"/><Relationship Id="rId92" Type="http://schemas.openxmlformats.org/officeDocument/2006/relationships/font" Target="fonts/ProximaNova-boldItalic.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6d5eb246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6d5eb246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ad175315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ad17531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ad175315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ad175315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6d797f86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6d797f86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6d797f86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6d797f86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6d797f86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6d797f86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6d797f86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6d797f86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6d5eb246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6d5eb246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6e936d6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6e936d6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6e936d6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6e936d6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ad17531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ad17531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6e936d6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6e936d6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6e936d63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6e936d63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6e936d6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6e936d6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ae686f0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ae686f0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ad175315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ad175315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6d5eb32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6d5eb32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6d5eb32f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6d5eb32f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6d5eb32f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6d5eb32f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6d5eb32f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6d5eb32f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6d5eb32f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6d5eb32f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6c66571c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6c66571c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6d5eb32f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6d5eb32f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6d5eb32f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6d5eb32f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d6d5eb32f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d6d5eb32f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6d5eb32f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6d5eb32f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6d5eb32f0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6d5eb32f0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6d5eb32f0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6d5eb32f0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6d5eb32f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6d5eb32f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6d5eb32f0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6d5eb32f0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6d5eb32f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6d5eb32f0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6d5eb32f0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6d5eb32f0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6d5eb246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6d5eb246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6d5eb32f0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6d5eb32f0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6d5eb32f0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6d5eb32f0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6d5eb32f0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6d5eb32f0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6d5eb32f0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6d5eb32f0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6d5eb32f0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6d5eb32f0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6d5eb32f0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6d5eb32f0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6d5eb32f0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6d5eb32f0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6d5eb32f0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6d5eb32f0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7205dbf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d7205dbf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7205dbf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d7205dbf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ad17531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ad17531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7205dbfd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7205dbf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7205dbfd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d7205dbf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7205dbfd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7205dbfd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6d5eb32f0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d6d5eb32f0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d6d5eb32f0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d6d5eb32f0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6d5eb32f0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6d5eb32f0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6d5eb32f0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6d5eb32f0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d6d5eb32f0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d6d5eb32f0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6d5eb32f0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d6d5eb32f0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6d5eb32f0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6d5eb32f0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7ad175315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ad175315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6d5eb32f0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6d5eb32f0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6d5eb32f0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6d5eb32f0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6d5eb32f0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6d5eb32f0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6d5eb32f0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d6d5eb32f0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6d5eb32f0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d6d5eb32f0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d6d5eb32f0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d6d5eb32f0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71fdc5fa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d71fdc5fa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d71fdc5f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d71fdc5f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71fdc5fa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71fdc5fa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71fdc5fa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71fdc5fa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6c66571c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6c66571c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71fdc5fa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71fdc5fa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d71fdc5fa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d71fdc5fa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71fdc5fa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71fdc5fa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d71fdc5fa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d71fdc5fa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d71fdc5fa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d71fdc5fa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71fdc5fa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d71fdc5fa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d71fdc5fa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d71fdc5fa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d71fdc5fa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d71fdc5fa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d6d5eb246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d6d5eb246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d6d5eb246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d6d5eb246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6c66571c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6c66571c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d71fdc5fa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d71fdc5fa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d71fdc5fa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d71fdc5fa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d71fdc5fa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d71fdc5fa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7ad17531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ad17531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d378dd619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d378dd619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6c66571c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6c66571c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type="title">
  <p:cSld name="TITLE">
    <p:bg>
      <p:bgPr>
        <a:solidFill>
          <a:srgbClr val="3EADA7"/>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965800"/>
            <a:ext cx="7705800" cy="792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000"/>
              <a:buFont typeface="Proxima Nova"/>
              <a:buNone/>
              <a:defRPr b="1" sz="4000">
                <a:solidFill>
                  <a:schemeClr val="lt1"/>
                </a:solidFill>
                <a:latin typeface="Proxima Nova"/>
                <a:ea typeface="Proxima Nova"/>
                <a:cs typeface="Proxima Nova"/>
                <a:sym typeface="Proxima Nova"/>
              </a:defRPr>
            </a:lvl1pPr>
            <a:lvl2pPr lvl="1">
              <a:spcBef>
                <a:spcPts val="0"/>
              </a:spcBef>
              <a:spcAft>
                <a:spcPts val="0"/>
              </a:spcAft>
              <a:buClr>
                <a:schemeClr val="lt1"/>
              </a:buClr>
              <a:buSzPts val="4000"/>
              <a:buNone/>
              <a:defRPr sz="4000">
                <a:solidFill>
                  <a:schemeClr val="lt1"/>
                </a:solidFill>
              </a:defRPr>
            </a:lvl2pPr>
            <a:lvl3pPr lvl="2">
              <a:spcBef>
                <a:spcPts val="0"/>
              </a:spcBef>
              <a:spcAft>
                <a:spcPts val="0"/>
              </a:spcAft>
              <a:buClr>
                <a:schemeClr val="lt1"/>
              </a:buClr>
              <a:buSzPts val="4000"/>
              <a:buNone/>
              <a:defRPr sz="4000">
                <a:solidFill>
                  <a:schemeClr val="lt1"/>
                </a:solidFill>
              </a:defRPr>
            </a:lvl3pPr>
            <a:lvl4pPr lvl="3">
              <a:spcBef>
                <a:spcPts val="0"/>
              </a:spcBef>
              <a:spcAft>
                <a:spcPts val="0"/>
              </a:spcAft>
              <a:buClr>
                <a:schemeClr val="lt1"/>
              </a:buClr>
              <a:buSzPts val="4000"/>
              <a:buNone/>
              <a:defRPr sz="4000">
                <a:solidFill>
                  <a:schemeClr val="lt1"/>
                </a:solidFill>
              </a:defRPr>
            </a:lvl4pPr>
            <a:lvl5pPr lvl="4">
              <a:spcBef>
                <a:spcPts val="0"/>
              </a:spcBef>
              <a:spcAft>
                <a:spcPts val="0"/>
              </a:spcAft>
              <a:buClr>
                <a:schemeClr val="lt1"/>
              </a:buClr>
              <a:buSzPts val="4000"/>
              <a:buNone/>
              <a:defRPr sz="4000">
                <a:solidFill>
                  <a:schemeClr val="lt1"/>
                </a:solidFill>
              </a:defRPr>
            </a:lvl5pPr>
            <a:lvl6pPr lvl="5">
              <a:spcBef>
                <a:spcPts val="0"/>
              </a:spcBef>
              <a:spcAft>
                <a:spcPts val="0"/>
              </a:spcAft>
              <a:buClr>
                <a:schemeClr val="lt1"/>
              </a:buClr>
              <a:buSzPts val="4000"/>
              <a:buNone/>
              <a:defRPr sz="4000">
                <a:solidFill>
                  <a:schemeClr val="lt1"/>
                </a:solidFill>
              </a:defRPr>
            </a:lvl6pPr>
            <a:lvl7pPr lvl="6">
              <a:spcBef>
                <a:spcPts val="0"/>
              </a:spcBef>
              <a:spcAft>
                <a:spcPts val="0"/>
              </a:spcAft>
              <a:buClr>
                <a:schemeClr val="lt1"/>
              </a:buClr>
              <a:buSzPts val="4000"/>
              <a:buNone/>
              <a:defRPr sz="4000">
                <a:solidFill>
                  <a:schemeClr val="lt1"/>
                </a:solidFill>
              </a:defRPr>
            </a:lvl7pPr>
            <a:lvl8pPr lvl="7">
              <a:spcBef>
                <a:spcPts val="0"/>
              </a:spcBef>
              <a:spcAft>
                <a:spcPts val="0"/>
              </a:spcAft>
              <a:buClr>
                <a:schemeClr val="lt1"/>
              </a:buClr>
              <a:buSzPts val="4000"/>
              <a:buNone/>
              <a:defRPr sz="4000">
                <a:solidFill>
                  <a:schemeClr val="lt1"/>
                </a:solidFill>
              </a:defRPr>
            </a:lvl8pPr>
            <a:lvl9pPr lvl="8">
              <a:spcBef>
                <a:spcPts val="0"/>
              </a:spcBef>
              <a:spcAft>
                <a:spcPts val="0"/>
              </a:spcAft>
              <a:buClr>
                <a:schemeClr val="lt1"/>
              </a:buClr>
              <a:buSzPts val="4000"/>
              <a:buNone/>
              <a:defRPr sz="4000">
                <a:solidFill>
                  <a:schemeClr val="lt1"/>
                </a:solidFill>
              </a:defRPr>
            </a:lvl9pPr>
          </a:lstStyle>
          <a:p/>
        </p:txBody>
      </p:sp>
      <p:sp>
        <p:nvSpPr>
          <p:cNvPr id="11" name="Google Shape;11;p2"/>
          <p:cNvSpPr txBox="1"/>
          <p:nvPr>
            <p:ph idx="1" type="subTitle"/>
          </p:nvPr>
        </p:nvSpPr>
        <p:spPr>
          <a:xfrm>
            <a:off x="311700" y="1838650"/>
            <a:ext cx="64767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3F3F3"/>
              </a:buClr>
              <a:buSzPts val="2800"/>
              <a:buFont typeface="Proxima Nova"/>
              <a:buNone/>
              <a:defRPr sz="2800">
                <a:solidFill>
                  <a:srgbClr val="F3F3F3"/>
                </a:solidFill>
                <a:latin typeface="Proxima Nova"/>
                <a:ea typeface="Proxima Nova"/>
                <a:cs typeface="Proxima Nova"/>
                <a:sym typeface="Proxima Nova"/>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95025" y="1831850"/>
            <a:ext cx="7344600" cy="0"/>
          </a:xfrm>
          <a:prstGeom prst="straightConnector1">
            <a:avLst/>
          </a:prstGeom>
          <a:noFill/>
          <a:ln cap="flat" cmpd="sng" w="9525">
            <a:solidFill>
              <a:schemeClr val="lt1"/>
            </a:solidFill>
            <a:prstDash val="solid"/>
            <a:round/>
            <a:headEnd len="med" w="med" type="none"/>
            <a:tailEnd len="med" w="med" type="none"/>
          </a:ln>
        </p:spPr>
      </p:cxnSp>
      <p:pic>
        <p:nvPicPr>
          <p:cNvPr descr="style3singlecolormid.png" id="14" name="Google Shape;14;p2"/>
          <p:cNvPicPr preferRelativeResize="0"/>
          <p:nvPr/>
        </p:nvPicPr>
        <p:blipFill>
          <a:blip r:embed="rId2">
            <a:alphaModFix/>
          </a:blip>
          <a:stretch>
            <a:fillRect/>
          </a:stretch>
        </p:blipFill>
        <p:spPr>
          <a:xfrm>
            <a:off x="395025" y="4094150"/>
            <a:ext cx="4813400" cy="962675"/>
          </a:xfrm>
          <a:prstGeom prst="rect">
            <a:avLst/>
          </a:prstGeom>
          <a:noFill/>
          <a:ln>
            <a:noFill/>
          </a:ln>
        </p:spPr>
      </p:pic>
      <p:pic>
        <p:nvPicPr>
          <p:cNvPr descr="strips_white.png" id="15" name="Google Shape;15;p2"/>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1"/>
          <p:cNvSpPr/>
          <p:nvPr/>
        </p:nvSpPr>
        <p:spPr>
          <a:xfrm>
            <a:off x="-73150" y="5056825"/>
            <a:ext cx="9264000" cy="86400"/>
          </a:xfrm>
          <a:prstGeom prst="rect">
            <a:avLst/>
          </a:prstGeom>
          <a:solidFill>
            <a:srgbClr val="3EADA7"/>
          </a:solidFill>
          <a:ln cap="flat" cmpd="sng" w="9525">
            <a:solidFill>
              <a:srgbClr val="3EAD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9" name="Shape 59"/>
        <p:cNvGrpSpPr/>
        <p:nvPr/>
      </p:nvGrpSpPr>
      <p:grpSpPr>
        <a:xfrm>
          <a:off x="0" y="0"/>
          <a:ext cx="0" cy="0"/>
          <a:chOff x="0" y="0"/>
          <a:chExt cx="0" cy="0"/>
        </a:xfrm>
      </p:grpSpPr>
      <p:sp>
        <p:nvSpPr>
          <p:cNvPr id="60" name="Google Shape;60;p12"/>
          <p:cNvSpPr/>
          <p:nvPr/>
        </p:nvSpPr>
        <p:spPr>
          <a:xfrm>
            <a:off x="0" y="3891675"/>
            <a:ext cx="9144000" cy="1251900"/>
          </a:xfrm>
          <a:prstGeom prst="rect">
            <a:avLst/>
          </a:prstGeom>
          <a:solidFill>
            <a:srgbClr val="3EA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rgbClr val="F3F3F3"/>
              </a:buClr>
              <a:buSzPts val="1800"/>
              <a:buNone/>
              <a:defRPr>
                <a:solidFill>
                  <a:srgbClr val="F3F3F3"/>
                </a:solidFill>
              </a:defRPr>
            </a:lvl1pPr>
          </a:lstStyle>
          <a:p/>
        </p:txBody>
      </p:sp>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sp>
        <p:nvSpPr>
          <p:cNvPr id="64" name="Google Shape;64;p1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lgn="ctr">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lgn="ctr">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lgn="ctr">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lgn="ctr">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lgn="ctr">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lgn="ctr">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lgn="ctr">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lgn="ctr">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65" name="Google Shape;6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3"/>
          <p:cNvSpPr/>
          <p:nvPr/>
        </p:nvSpPr>
        <p:spPr>
          <a:xfrm>
            <a:off x="100" y="0"/>
            <a:ext cx="9144000" cy="87600"/>
          </a:xfrm>
          <a:prstGeom prst="rect">
            <a:avLst/>
          </a:prstGeom>
          <a:solidFill>
            <a:srgbClr val="3EAD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1155800" y="1097275"/>
            <a:ext cx="6774000" cy="20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0">
                <a:latin typeface="Droid Sans"/>
                <a:ea typeface="Droid Sans"/>
                <a:cs typeface="Droid Sans"/>
                <a:sym typeface="Droid Sans"/>
              </a:rPr>
              <a:t>xx%</a:t>
            </a:r>
            <a:endParaRPr b="1" sz="12000">
              <a:latin typeface="Droid Sans"/>
              <a:ea typeface="Droid Sans"/>
              <a:cs typeface="Droid Sans"/>
              <a:sym typeface="Droid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4"/>
          <p:cNvPicPr preferRelativeResize="0"/>
          <p:nvPr/>
        </p:nvPicPr>
        <p:blipFill>
          <a:blip r:embed="rId2">
            <a:alphaModFix/>
          </a:blip>
          <a:stretch>
            <a:fillRect/>
          </a:stretch>
        </p:blipFill>
        <p:spPr>
          <a:xfrm>
            <a:off x="5005450" y="951000"/>
            <a:ext cx="3711525" cy="2783651"/>
          </a:xfrm>
          <a:prstGeom prst="rect">
            <a:avLst/>
          </a:prstGeom>
          <a:noFill/>
          <a:ln>
            <a:noFill/>
          </a:ln>
        </p:spPr>
      </p:pic>
      <p:cxnSp>
        <p:nvCxnSpPr>
          <p:cNvPr id="71" name="Google Shape;71;p14"/>
          <p:cNvCxnSpPr/>
          <p:nvPr/>
        </p:nvCxnSpPr>
        <p:spPr>
          <a:xfrm>
            <a:off x="4676250" y="386475"/>
            <a:ext cx="0" cy="4286700"/>
          </a:xfrm>
          <a:prstGeom prst="straightConnector1">
            <a:avLst/>
          </a:prstGeom>
          <a:noFill/>
          <a:ln cap="flat" cmpd="sng" w="9525">
            <a:solidFill>
              <a:srgbClr val="3EADA7"/>
            </a:solidFill>
            <a:prstDash val="solid"/>
            <a:round/>
            <a:headEnd len="med" w="med" type="none"/>
            <a:tailEnd len="med" w="med" type="none"/>
          </a:ln>
        </p:spPr>
      </p:cxnSp>
      <p:sp>
        <p:nvSpPr>
          <p:cNvPr id="72" name="Google Shape;72;p14"/>
          <p:cNvSpPr txBox="1"/>
          <p:nvPr>
            <p:ph type="title"/>
          </p:nvPr>
        </p:nvSpPr>
        <p:spPr>
          <a:xfrm>
            <a:off x="658375" y="1389900"/>
            <a:ext cx="3423600" cy="5184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3" name="Google Shape;73;p14"/>
          <p:cNvSpPr txBox="1"/>
          <p:nvPr>
            <p:ph idx="1" type="subTitle"/>
          </p:nvPr>
        </p:nvSpPr>
        <p:spPr>
          <a:xfrm>
            <a:off x="658425" y="2574950"/>
            <a:ext cx="3423600" cy="17850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p:cSld name="CUSTOM">
    <p:spTree>
      <p:nvGrpSpPr>
        <p:cNvPr id="16" name="Shape 16"/>
        <p:cNvGrpSpPr/>
        <p:nvPr/>
      </p:nvGrpSpPr>
      <p:grpSpPr>
        <a:xfrm>
          <a:off x="0" y="0"/>
          <a:ext cx="0" cy="0"/>
          <a:chOff x="0" y="0"/>
          <a:chExt cx="0" cy="0"/>
        </a:xfrm>
      </p:grpSpPr>
      <p:sp>
        <p:nvSpPr>
          <p:cNvPr id="17" name="Google Shape;17;p3"/>
          <p:cNvSpPr txBox="1"/>
          <p:nvPr>
            <p:ph type="title"/>
          </p:nvPr>
        </p:nvSpPr>
        <p:spPr>
          <a:xfrm>
            <a:off x="311700" y="1041825"/>
            <a:ext cx="8520600" cy="813300"/>
          </a:xfrm>
          <a:prstGeom prst="rect">
            <a:avLst/>
          </a:prstGeom>
        </p:spPr>
        <p:txBody>
          <a:bodyPr anchorCtr="0" anchor="t" bIns="91425" lIns="91425" spcFirstLastPara="1" rIns="91425" wrap="square" tIns="91425">
            <a:noAutofit/>
          </a:bodyPr>
          <a:lstStyle>
            <a:lvl1pPr lvl="0">
              <a:spcBef>
                <a:spcPts val="0"/>
              </a:spcBef>
              <a:spcAft>
                <a:spcPts val="0"/>
              </a:spcAft>
              <a:buNone/>
              <a:defRPr b="1" sz="3600">
                <a:latin typeface="Proxima Nova"/>
                <a:ea typeface="Proxima Nova"/>
                <a:cs typeface="Proxima Nova"/>
                <a:sym typeface="Proxima Nova"/>
              </a:defRPr>
            </a:lvl1pPr>
            <a:lvl2pPr lvl="1">
              <a:spcBef>
                <a:spcPts val="0"/>
              </a:spcBef>
              <a:spcAft>
                <a:spcPts val="0"/>
              </a:spcAft>
              <a:buNone/>
              <a:defRPr>
                <a:latin typeface="Proxima Nova"/>
                <a:ea typeface="Proxima Nova"/>
                <a:cs typeface="Proxima Nova"/>
                <a:sym typeface="Proxima Nova"/>
              </a:defRPr>
            </a:lvl2pPr>
            <a:lvl3pPr lvl="2">
              <a:spcBef>
                <a:spcPts val="0"/>
              </a:spcBef>
              <a:spcAft>
                <a:spcPts val="0"/>
              </a:spcAft>
              <a:buNone/>
              <a:defRPr>
                <a:latin typeface="Proxima Nova"/>
                <a:ea typeface="Proxima Nova"/>
                <a:cs typeface="Proxima Nova"/>
                <a:sym typeface="Proxima Nova"/>
              </a:defRPr>
            </a:lvl3pPr>
            <a:lvl4pPr lvl="3">
              <a:spcBef>
                <a:spcPts val="0"/>
              </a:spcBef>
              <a:spcAft>
                <a:spcPts val="0"/>
              </a:spcAft>
              <a:buNone/>
              <a:defRPr>
                <a:latin typeface="Proxima Nova"/>
                <a:ea typeface="Proxima Nova"/>
                <a:cs typeface="Proxima Nova"/>
                <a:sym typeface="Proxima Nova"/>
              </a:defRPr>
            </a:lvl4pPr>
            <a:lvl5pPr lvl="4">
              <a:spcBef>
                <a:spcPts val="0"/>
              </a:spcBef>
              <a:spcAft>
                <a:spcPts val="0"/>
              </a:spcAft>
              <a:buNone/>
              <a:defRPr>
                <a:latin typeface="Proxima Nova"/>
                <a:ea typeface="Proxima Nova"/>
                <a:cs typeface="Proxima Nova"/>
                <a:sym typeface="Proxima Nova"/>
              </a:defRPr>
            </a:lvl5pPr>
            <a:lvl6pPr lvl="5">
              <a:spcBef>
                <a:spcPts val="0"/>
              </a:spcBef>
              <a:spcAft>
                <a:spcPts val="0"/>
              </a:spcAft>
              <a:buNone/>
              <a:defRPr>
                <a:latin typeface="Proxima Nova"/>
                <a:ea typeface="Proxima Nova"/>
                <a:cs typeface="Proxima Nova"/>
                <a:sym typeface="Proxima Nova"/>
              </a:defRPr>
            </a:lvl6pPr>
            <a:lvl7pPr lvl="6">
              <a:spcBef>
                <a:spcPts val="0"/>
              </a:spcBef>
              <a:spcAft>
                <a:spcPts val="0"/>
              </a:spcAft>
              <a:buNone/>
              <a:defRPr>
                <a:latin typeface="Proxima Nova"/>
                <a:ea typeface="Proxima Nova"/>
                <a:cs typeface="Proxima Nova"/>
                <a:sym typeface="Proxima Nova"/>
              </a:defRPr>
            </a:lvl7pPr>
            <a:lvl8pPr lvl="7">
              <a:spcBef>
                <a:spcPts val="0"/>
              </a:spcBef>
              <a:spcAft>
                <a:spcPts val="0"/>
              </a:spcAft>
              <a:buNone/>
              <a:defRPr>
                <a:latin typeface="Proxima Nova"/>
                <a:ea typeface="Proxima Nova"/>
                <a:cs typeface="Proxima Nova"/>
                <a:sym typeface="Proxima Nova"/>
              </a:defRPr>
            </a:lvl8pPr>
            <a:lvl9pPr lvl="8">
              <a:spcBef>
                <a:spcPts val="0"/>
              </a:spcBef>
              <a:spcAft>
                <a:spcPts val="0"/>
              </a:spcAft>
              <a:buNone/>
              <a:defRPr>
                <a:latin typeface="Proxima Nova"/>
                <a:ea typeface="Proxima Nova"/>
                <a:cs typeface="Proxima Nova"/>
                <a:sym typeface="Proxima Nova"/>
              </a:defRPr>
            </a:lvl9pPr>
          </a:lstStyle>
          <a:p/>
        </p:txBody>
      </p:sp>
      <p:pic>
        <p:nvPicPr>
          <p:cNvPr descr="style3colormid.png" id="18" name="Google Shape;18;p3"/>
          <p:cNvPicPr preferRelativeResize="0"/>
          <p:nvPr/>
        </p:nvPicPr>
        <p:blipFill>
          <a:blip r:embed="rId2">
            <a:alphaModFix/>
          </a:blip>
          <a:stretch>
            <a:fillRect/>
          </a:stretch>
        </p:blipFill>
        <p:spPr>
          <a:xfrm>
            <a:off x="76200" y="4150625"/>
            <a:ext cx="4828025" cy="965600"/>
          </a:xfrm>
          <a:prstGeom prst="rect">
            <a:avLst/>
          </a:prstGeom>
          <a:noFill/>
          <a:ln>
            <a:noFill/>
          </a:ln>
        </p:spPr>
      </p:pic>
      <p:sp>
        <p:nvSpPr>
          <p:cNvPr id="19" name="Google Shape;19;p3"/>
          <p:cNvSpPr txBox="1"/>
          <p:nvPr>
            <p:ph idx="2" type="title"/>
          </p:nvPr>
        </p:nvSpPr>
        <p:spPr>
          <a:xfrm>
            <a:off x="311700" y="1841000"/>
            <a:ext cx="8520600" cy="813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atin typeface="Proxima Nova"/>
                <a:ea typeface="Proxima Nova"/>
                <a:cs typeface="Proxima Nova"/>
                <a:sym typeface="Proxima Nova"/>
              </a:defRPr>
            </a:lvl1pPr>
            <a:lvl2pPr lvl="1" rtl="0">
              <a:spcBef>
                <a:spcPts val="0"/>
              </a:spcBef>
              <a:spcAft>
                <a:spcPts val="0"/>
              </a:spcAft>
              <a:buNone/>
              <a:defRPr sz="2400">
                <a:latin typeface="Proxima Nova"/>
                <a:ea typeface="Proxima Nova"/>
                <a:cs typeface="Proxima Nova"/>
                <a:sym typeface="Proxima Nova"/>
              </a:defRPr>
            </a:lvl2pPr>
            <a:lvl3pPr lvl="2" rtl="0">
              <a:spcBef>
                <a:spcPts val="0"/>
              </a:spcBef>
              <a:spcAft>
                <a:spcPts val="0"/>
              </a:spcAft>
              <a:buNone/>
              <a:defRPr sz="2400">
                <a:latin typeface="Proxima Nova"/>
                <a:ea typeface="Proxima Nova"/>
                <a:cs typeface="Proxima Nova"/>
                <a:sym typeface="Proxima Nova"/>
              </a:defRPr>
            </a:lvl3pPr>
            <a:lvl4pPr lvl="3" rtl="0">
              <a:spcBef>
                <a:spcPts val="0"/>
              </a:spcBef>
              <a:spcAft>
                <a:spcPts val="0"/>
              </a:spcAft>
              <a:buNone/>
              <a:defRPr sz="2400">
                <a:latin typeface="Proxima Nova"/>
                <a:ea typeface="Proxima Nova"/>
                <a:cs typeface="Proxima Nova"/>
                <a:sym typeface="Proxima Nova"/>
              </a:defRPr>
            </a:lvl4pPr>
            <a:lvl5pPr lvl="4" rtl="0">
              <a:spcBef>
                <a:spcPts val="0"/>
              </a:spcBef>
              <a:spcAft>
                <a:spcPts val="0"/>
              </a:spcAft>
              <a:buNone/>
              <a:defRPr sz="2400">
                <a:latin typeface="Proxima Nova"/>
                <a:ea typeface="Proxima Nova"/>
                <a:cs typeface="Proxima Nova"/>
                <a:sym typeface="Proxima Nova"/>
              </a:defRPr>
            </a:lvl5pPr>
            <a:lvl6pPr lvl="5" rtl="0">
              <a:spcBef>
                <a:spcPts val="0"/>
              </a:spcBef>
              <a:spcAft>
                <a:spcPts val="0"/>
              </a:spcAft>
              <a:buNone/>
              <a:defRPr sz="2400">
                <a:latin typeface="Proxima Nova"/>
                <a:ea typeface="Proxima Nova"/>
                <a:cs typeface="Proxima Nova"/>
                <a:sym typeface="Proxima Nova"/>
              </a:defRPr>
            </a:lvl6pPr>
            <a:lvl7pPr lvl="6" rtl="0">
              <a:spcBef>
                <a:spcPts val="0"/>
              </a:spcBef>
              <a:spcAft>
                <a:spcPts val="0"/>
              </a:spcAft>
              <a:buNone/>
              <a:defRPr sz="2400">
                <a:latin typeface="Proxima Nova"/>
                <a:ea typeface="Proxima Nova"/>
                <a:cs typeface="Proxima Nova"/>
                <a:sym typeface="Proxima Nova"/>
              </a:defRPr>
            </a:lvl7pPr>
            <a:lvl8pPr lvl="7" rtl="0">
              <a:spcBef>
                <a:spcPts val="0"/>
              </a:spcBef>
              <a:spcAft>
                <a:spcPts val="0"/>
              </a:spcAft>
              <a:buNone/>
              <a:defRPr sz="2400">
                <a:latin typeface="Proxima Nova"/>
                <a:ea typeface="Proxima Nova"/>
                <a:cs typeface="Proxima Nova"/>
                <a:sym typeface="Proxima Nova"/>
              </a:defRPr>
            </a:lvl8pPr>
            <a:lvl9pPr lvl="8" rtl="0">
              <a:spcBef>
                <a:spcPts val="0"/>
              </a:spcBef>
              <a:spcAft>
                <a:spcPts val="0"/>
              </a:spcAft>
              <a:buNone/>
              <a:defRPr sz="2400">
                <a:latin typeface="Proxima Nova"/>
                <a:ea typeface="Proxima Nova"/>
                <a:cs typeface="Proxima Nova"/>
                <a:sym typeface="Proxima Nova"/>
              </a:defRPr>
            </a:lvl9pPr>
          </a:lstStyle>
          <a:p/>
        </p:txBody>
      </p:sp>
      <p:cxnSp>
        <p:nvCxnSpPr>
          <p:cNvPr id="20" name="Google Shape;20;p3"/>
          <p:cNvCxnSpPr/>
          <p:nvPr/>
        </p:nvCxnSpPr>
        <p:spPr>
          <a:xfrm>
            <a:off x="380400" y="1799550"/>
            <a:ext cx="7929600" cy="43800"/>
          </a:xfrm>
          <a:prstGeom prst="straightConnector1">
            <a:avLst/>
          </a:prstGeom>
          <a:noFill/>
          <a:ln cap="flat" cmpd="sng" w="9525">
            <a:solidFill>
              <a:srgbClr val="3EADA7"/>
            </a:solidFill>
            <a:prstDash val="solid"/>
            <a:round/>
            <a:headEnd len="med" w="med" type="none"/>
            <a:tailEnd len="med" w="med" type="none"/>
          </a:ln>
        </p:spPr>
      </p:cxnSp>
      <p:pic>
        <p:nvPicPr>
          <p:cNvPr descr="strips_color.png" id="21" name="Google Shape;21;p3"/>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Proxima Nova"/>
              <a:buNone/>
              <a:defRPr sz="3600">
                <a:latin typeface="Proxima Nova"/>
                <a:ea typeface="Proxima Nova"/>
                <a:cs typeface="Proxima Nova"/>
                <a:sym typeface="Proxima Nova"/>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434343"/>
              </a:buClr>
              <a:buSzPts val="2800"/>
              <a:buFont typeface="Proxima Nova"/>
              <a:buNone/>
              <a:defRPr>
                <a:solidFill>
                  <a:srgbClr val="434343"/>
                </a:solidFill>
                <a:latin typeface="Proxima Nova"/>
                <a:ea typeface="Proxima Nova"/>
                <a:cs typeface="Proxima Nova"/>
                <a:sym typeface="Proxima Nov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9" name="Google Shape;29;p5"/>
          <p:cNvCxnSpPr/>
          <p:nvPr/>
        </p:nvCxnSpPr>
        <p:spPr>
          <a:xfrm>
            <a:off x="248725" y="848575"/>
            <a:ext cx="8602800" cy="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Proxima Nova"/>
              <a:buNone/>
              <a:defRPr>
                <a:latin typeface="Proxima Nova"/>
                <a:ea typeface="Proxima Nova"/>
                <a:cs typeface="Proxima Nova"/>
                <a:sym typeface="Proxima Nova"/>
              </a:defRPr>
            </a:lvl1pPr>
            <a:lvl2pPr lvl="1">
              <a:spcBef>
                <a:spcPts val="0"/>
              </a:spcBef>
              <a:spcAft>
                <a:spcPts val="0"/>
              </a:spcAft>
              <a:buSzPts val="2800"/>
              <a:buFont typeface="Quattrocento Sans"/>
              <a:buNone/>
              <a:defRPr>
                <a:latin typeface="Quattrocento Sans"/>
                <a:ea typeface="Quattrocento Sans"/>
                <a:cs typeface="Quattrocento Sans"/>
                <a:sym typeface="Quattrocento Sans"/>
              </a:defRPr>
            </a:lvl2pPr>
            <a:lvl3pPr lvl="2">
              <a:spcBef>
                <a:spcPts val="0"/>
              </a:spcBef>
              <a:spcAft>
                <a:spcPts val="0"/>
              </a:spcAft>
              <a:buSzPts val="2800"/>
              <a:buFont typeface="Quattrocento Sans"/>
              <a:buNone/>
              <a:defRPr>
                <a:latin typeface="Quattrocento Sans"/>
                <a:ea typeface="Quattrocento Sans"/>
                <a:cs typeface="Quattrocento Sans"/>
                <a:sym typeface="Quattrocento Sans"/>
              </a:defRPr>
            </a:lvl3pPr>
            <a:lvl4pPr lvl="3">
              <a:spcBef>
                <a:spcPts val="0"/>
              </a:spcBef>
              <a:spcAft>
                <a:spcPts val="0"/>
              </a:spcAft>
              <a:buSzPts val="2800"/>
              <a:buFont typeface="Quattrocento Sans"/>
              <a:buNone/>
              <a:defRPr>
                <a:latin typeface="Quattrocento Sans"/>
                <a:ea typeface="Quattrocento Sans"/>
                <a:cs typeface="Quattrocento Sans"/>
                <a:sym typeface="Quattrocento Sans"/>
              </a:defRPr>
            </a:lvl4pPr>
            <a:lvl5pPr lvl="4">
              <a:spcBef>
                <a:spcPts val="0"/>
              </a:spcBef>
              <a:spcAft>
                <a:spcPts val="0"/>
              </a:spcAft>
              <a:buSzPts val="2800"/>
              <a:buFont typeface="Quattrocento Sans"/>
              <a:buNone/>
              <a:defRPr>
                <a:latin typeface="Quattrocento Sans"/>
                <a:ea typeface="Quattrocento Sans"/>
                <a:cs typeface="Quattrocento Sans"/>
                <a:sym typeface="Quattrocento Sans"/>
              </a:defRPr>
            </a:lvl5pPr>
            <a:lvl6pPr lvl="5">
              <a:spcBef>
                <a:spcPts val="0"/>
              </a:spcBef>
              <a:spcAft>
                <a:spcPts val="0"/>
              </a:spcAft>
              <a:buSzPts val="2800"/>
              <a:buFont typeface="Quattrocento Sans"/>
              <a:buNone/>
              <a:defRPr>
                <a:latin typeface="Quattrocento Sans"/>
                <a:ea typeface="Quattrocento Sans"/>
                <a:cs typeface="Quattrocento Sans"/>
                <a:sym typeface="Quattrocento Sans"/>
              </a:defRPr>
            </a:lvl6pPr>
            <a:lvl7pPr lvl="6">
              <a:spcBef>
                <a:spcPts val="0"/>
              </a:spcBef>
              <a:spcAft>
                <a:spcPts val="0"/>
              </a:spcAft>
              <a:buSzPts val="2800"/>
              <a:buFont typeface="Quattrocento Sans"/>
              <a:buNone/>
              <a:defRPr>
                <a:latin typeface="Quattrocento Sans"/>
                <a:ea typeface="Quattrocento Sans"/>
                <a:cs typeface="Quattrocento Sans"/>
                <a:sym typeface="Quattrocento Sans"/>
              </a:defRPr>
            </a:lvl7pPr>
            <a:lvl8pPr lvl="7">
              <a:spcBef>
                <a:spcPts val="0"/>
              </a:spcBef>
              <a:spcAft>
                <a:spcPts val="0"/>
              </a:spcAft>
              <a:buSzPts val="2800"/>
              <a:buFont typeface="Quattrocento Sans"/>
              <a:buNone/>
              <a:defRPr>
                <a:latin typeface="Quattrocento Sans"/>
                <a:ea typeface="Quattrocento Sans"/>
                <a:cs typeface="Quattrocento Sans"/>
                <a:sym typeface="Quattrocento Sans"/>
              </a:defRPr>
            </a:lvl8pPr>
            <a:lvl9pPr lvl="8">
              <a:spcBef>
                <a:spcPts val="0"/>
              </a:spcBef>
              <a:spcAft>
                <a:spcPts val="0"/>
              </a:spcAft>
              <a:buSzPts val="2800"/>
              <a:buFont typeface="Quattrocento Sans"/>
              <a:buNone/>
              <a:defRPr>
                <a:latin typeface="Quattrocento Sans"/>
                <a:ea typeface="Quattrocento Sans"/>
                <a:cs typeface="Quattrocento Sans"/>
                <a:sym typeface="Quattrocento Sans"/>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6"/>
          <p:cNvCxnSpPr/>
          <p:nvPr/>
        </p:nvCxnSpPr>
        <p:spPr>
          <a:xfrm flipH="1" rot="10800000">
            <a:off x="336500" y="848650"/>
            <a:ext cx="8412600" cy="4380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4032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roxima Nova"/>
              <a:buNone/>
              <a:defRPr sz="2400">
                <a:latin typeface="Proxima Nova"/>
                <a:ea typeface="Proxima Nova"/>
                <a:cs typeface="Proxima Nova"/>
                <a:sym typeface="Proxima Nova"/>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Proxima Nova"/>
              <a:buChar char="●"/>
              <a:defRPr sz="1200">
                <a:latin typeface="Proxima Nova"/>
                <a:ea typeface="Proxima Nova"/>
                <a:cs typeface="Proxima Nova"/>
                <a:sym typeface="Proxima Nova"/>
              </a:defRPr>
            </a:lvl1pPr>
            <a:lvl2pPr indent="-304800" lvl="1" marL="914400">
              <a:spcBef>
                <a:spcPts val="1600"/>
              </a:spcBef>
              <a:spcAft>
                <a:spcPts val="0"/>
              </a:spcAft>
              <a:buSzPts val="1200"/>
              <a:buFont typeface="Proxima Nova"/>
              <a:buChar char="○"/>
              <a:defRPr sz="1200">
                <a:latin typeface="Proxima Nova"/>
                <a:ea typeface="Proxima Nova"/>
                <a:cs typeface="Proxima Nova"/>
                <a:sym typeface="Proxima Nova"/>
              </a:defRPr>
            </a:lvl2pPr>
            <a:lvl3pPr indent="-304800" lvl="2" marL="1371600">
              <a:spcBef>
                <a:spcPts val="1600"/>
              </a:spcBef>
              <a:spcAft>
                <a:spcPts val="0"/>
              </a:spcAft>
              <a:buSzPts val="1200"/>
              <a:buFont typeface="Proxima Nova"/>
              <a:buChar char="■"/>
              <a:defRPr sz="1200">
                <a:latin typeface="Proxima Nova"/>
                <a:ea typeface="Proxima Nova"/>
                <a:cs typeface="Proxima Nova"/>
                <a:sym typeface="Proxima Nova"/>
              </a:defRPr>
            </a:lvl3pPr>
            <a:lvl4pPr indent="-304800" lvl="3" marL="1828800">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7"/>
          <p:cNvCxnSpPr/>
          <p:nvPr/>
        </p:nvCxnSpPr>
        <p:spPr>
          <a:xfrm>
            <a:off x="292600" y="1331375"/>
            <a:ext cx="2823600" cy="29100"/>
          </a:xfrm>
          <a:prstGeom prst="straightConnector1">
            <a:avLst/>
          </a:prstGeom>
          <a:noFill/>
          <a:ln cap="flat" cmpd="sng" w="9525">
            <a:solidFill>
              <a:srgbClr val="3EADA7"/>
            </a:solidFill>
            <a:prstDash val="solid"/>
            <a:round/>
            <a:headEnd len="med" w="med" type="none"/>
            <a:tailEnd len="med" w="med" type="none"/>
          </a:ln>
        </p:spPr>
      </p:cxnSp>
      <p:sp>
        <p:nvSpPr>
          <p:cNvPr id="39" name="Google Shape;39;p7"/>
          <p:cNvSpPr/>
          <p:nvPr/>
        </p:nvSpPr>
        <p:spPr>
          <a:xfrm>
            <a:off x="3189425" y="0"/>
            <a:ext cx="5954700" cy="5143500"/>
          </a:xfrm>
          <a:prstGeom prst="rect">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EADA7"/>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a:spcBef>
                <a:spcPts val="0"/>
              </a:spcBef>
              <a:spcAft>
                <a:spcPts val="0"/>
              </a:spcAft>
              <a:buSzPts val="4800"/>
              <a:buFont typeface="Proxima Nova"/>
              <a:buNone/>
              <a:defRPr sz="4800">
                <a:latin typeface="Proxima Nova"/>
                <a:ea typeface="Proxima Nova"/>
                <a:cs typeface="Proxima Nova"/>
                <a:sym typeface="Proxima Nova"/>
              </a:defRPr>
            </a:lvl2pPr>
            <a:lvl3pPr lvl="2">
              <a:spcBef>
                <a:spcPts val="0"/>
              </a:spcBef>
              <a:spcAft>
                <a:spcPts val="0"/>
              </a:spcAft>
              <a:buSzPts val="4800"/>
              <a:buFont typeface="Proxima Nova"/>
              <a:buNone/>
              <a:defRPr sz="4800">
                <a:latin typeface="Proxima Nova"/>
                <a:ea typeface="Proxima Nova"/>
                <a:cs typeface="Proxima Nova"/>
                <a:sym typeface="Proxima Nova"/>
              </a:defRPr>
            </a:lvl3pPr>
            <a:lvl4pPr lvl="3">
              <a:spcBef>
                <a:spcPts val="0"/>
              </a:spcBef>
              <a:spcAft>
                <a:spcPts val="0"/>
              </a:spcAft>
              <a:buSzPts val="4800"/>
              <a:buFont typeface="Proxima Nova"/>
              <a:buNone/>
              <a:defRPr sz="4800">
                <a:latin typeface="Proxima Nova"/>
                <a:ea typeface="Proxima Nova"/>
                <a:cs typeface="Proxima Nova"/>
                <a:sym typeface="Proxima Nova"/>
              </a:defRPr>
            </a:lvl4pPr>
            <a:lvl5pPr lvl="4">
              <a:spcBef>
                <a:spcPts val="0"/>
              </a:spcBef>
              <a:spcAft>
                <a:spcPts val="0"/>
              </a:spcAft>
              <a:buSzPts val="4800"/>
              <a:buFont typeface="Proxima Nova"/>
              <a:buNone/>
              <a:defRPr sz="4800">
                <a:latin typeface="Proxima Nova"/>
                <a:ea typeface="Proxima Nova"/>
                <a:cs typeface="Proxima Nova"/>
                <a:sym typeface="Proxima Nova"/>
              </a:defRPr>
            </a:lvl5pPr>
            <a:lvl6pPr lvl="5">
              <a:spcBef>
                <a:spcPts val="0"/>
              </a:spcBef>
              <a:spcAft>
                <a:spcPts val="0"/>
              </a:spcAft>
              <a:buSzPts val="4800"/>
              <a:buFont typeface="Proxima Nova"/>
              <a:buNone/>
              <a:defRPr sz="4800">
                <a:latin typeface="Proxima Nova"/>
                <a:ea typeface="Proxima Nova"/>
                <a:cs typeface="Proxima Nova"/>
                <a:sym typeface="Proxima Nova"/>
              </a:defRPr>
            </a:lvl6pPr>
            <a:lvl7pPr lvl="6">
              <a:spcBef>
                <a:spcPts val="0"/>
              </a:spcBef>
              <a:spcAft>
                <a:spcPts val="0"/>
              </a:spcAft>
              <a:buSzPts val="4800"/>
              <a:buFont typeface="Proxima Nova"/>
              <a:buNone/>
              <a:defRPr sz="4800">
                <a:latin typeface="Proxima Nova"/>
                <a:ea typeface="Proxima Nova"/>
                <a:cs typeface="Proxima Nova"/>
                <a:sym typeface="Proxima Nova"/>
              </a:defRPr>
            </a:lvl7pPr>
            <a:lvl8pPr lvl="7">
              <a:spcBef>
                <a:spcPts val="0"/>
              </a:spcBef>
              <a:spcAft>
                <a:spcPts val="0"/>
              </a:spcAft>
              <a:buSzPts val="4800"/>
              <a:buFont typeface="Proxima Nova"/>
              <a:buNone/>
              <a:defRPr sz="4800">
                <a:latin typeface="Proxima Nova"/>
                <a:ea typeface="Proxima Nova"/>
                <a:cs typeface="Proxima Nova"/>
                <a:sym typeface="Proxima Nova"/>
              </a:defRPr>
            </a:lvl8pPr>
            <a:lvl9pPr lvl="8">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3EADA7"/>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rtl="0">
              <a:spcBef>
                <a:spcPts val="0"/>
              </a:spcBef>
              <a:spcAft>
                <a:spcPts val="0"/>
              </a:spcAft>
              <a:buSzPts val="4800"/>
              <a:buFont typeface="Proxima Nova"/>
              <a:buNone/>
              <a:defRPr sz="4800">
                <a:latin typeface="Proxima Nova"/>
                <a:ea typeface="Proxima Nova"/>
                <a:cs typeface="Proxima Nova"/>
                <a:sym typeface="Proxima Nova"/>
              </a:defRPr>
            </a:lvl2pPr>
            <a:lvl3pPr lvl="2" rtl="0">
              <a:spcBef>
                <a:spcPts val="0"/>
              </a:spcBef>
              <a:spcAft>
                <a:spcPts val="0"/>
              </a:spcAft>
              <a:buSzPts val="4800"/>
              <a:buFont typeface="Proxima Nova"/>
              <a:buNone/>
              <a:defRPr sz="4800">
                <a:latin typeface="Proxima Nova"/>
                <a:ea typeface="Proxima Nova"/>
                <a:cs typeface="Proxima Nova"/>
                <a:sym typeface="Proxima Nova"/>
              </a:defRPr>
            </a:lvl3pPr>
            <a:lvl4pPr lvl="3" rtl="0">
              <a:spcBef>
                <a:spcPts val="0"/>
              </a:spcBef>
              <a:spcAft>
                <a:spcPts val="0"/>
              </a:spcAft>
              <a:buSzPts val="4800"/>
              <a:buFont typeface="Proxima Nova"/>
              <a:buNone/>
              <a:defRPr sz="4800">
                <a:latin typeface="Proxima Nova"/>
                <a:ea typeface="Proxima Nova"/>
                <a:cs typeface="Proxima Nova"/>
                <a:sym typeface="Proxima Nova"/>
              </a:defRPr>
            </a:lvl4pPr>
            <a:lvl5pPr lvl="4" rtl="0">
              <a:spcBef>
                <a:spcPts val="0"/>
              </a:spcBef>
              <a:spcAft>
                <a:spcPts val="0"/>
              </a:spcAft>
              <a:buSzPts val="4800"/>
              <a:buFont typeface="Proxima Nova"/>
              <a:buNone/>
              <a:defRPr sz="4800">
                <a:latin typeface="Proxima Nova"/>
                <a:ea typeface="Proxima Nova"/>
                <a:cs typeface="Proxima Nova"/>
                <a:sym typeface="Proxima Nova"/>
              </a:defRPr>
            </a:lvl5pPr>
            <a:lvl6pPr lvl="5" rtl="0">
              <a:spcBef>
                <a:spcPts val="0"/>
              </a:spcBef>
              <a:spcAft>
                <a:spcPts val="0"/>
              </a:spcAft>
              <a:buSzPts val="4800"/>
              <a:buFont typeface="Proxima Nova"/>
              <a:buNone/>
              <a:defRPr sz="4800">
                <a:latin typeface="Proxima Nova"/>
                <a:ea typeface="Proxima Nova"/>
                <a:cs typeface="Proxima Nova"/>
                <a:sym typeface="Proxima Nova"/>
              </a:defRPr>
            </a:lvl6pPr>
            <a:lvl7pPr lvl="6" rtl="0">
              <a:spcBef>
                <a:spcPts val="0"/>
              </a:spcBef>
              <a:spcAft>
                <a:spcPts val="0"/>
              </a:spcAft>
              <a:buSzPts val="4800"/>
              <a:buFont typeface="Proxima Nova"/>
              <a:buNone/>
              <a:defRPr sz="4800">
                <a:latin typeface="Proxima Nova"/>
                <a:ea typeface="Proxima Nova"/>
                <a:cs typeface="Proxima Nova"/>
                <a:sym typeface="Proxima Nova"/>
              </a:defRPr>
            </a:lvl7pPr>
            <a:lvl8pPr lvl="7" rtl="0">
              <a:spcBef>
                <a:spcPts val="0"/>
              </a:spcBef>
              <a:spcAft>
                <a:spcPts val="0"/>
              </a:spcAft>
              <a:buSzPts val="4800"/>
              <a:buFont typeface="Proxima Nova"/>
              <a:buNone/>
              <a:defRPr sz="4800">
                <a:latin typeface="Proxima Nova"/>
                <a:ea typeface="Proxima Nova"/>
                <a:cs typeface="Proxima Nova"/>
                <a:sym typeface="Proxima Nova"/>
              </a:defRPr>
            </a:lvl8pPr>
            <a:lvl9pPr lvl="8" rtl="0">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strips_white.png" id="46" name="Google Shape;46;p9"/>
          <p:cNvPicPr preferRelativeResize="0"/>
          <p:nvPr/>
        </p:nvPicPr>
        <p:blipFill>
          <a:blip r:embed="rId2">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Font typeface="Proxima Nova"/>
              <a:buNone/>
              <a:defRPr sz="4200">
                <a:latin typeface="Proxima Nova"/>
                <a:ea typeface="Proxima Nova"/>
                <a:cs typeface="Proxima Nova"/>
                <a:sym typeface="Proxima Nova"/>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Proxima Nova"/>
              <a:buNone/>
              <a:defRPr sz="2100">
                <a:latin typeface="Proxima Nova"/>
                <a:ea typeface="Proxima Nova"/>
                <a:cs typeface="Proxima Nova"/>
                <a:sym typeface="Proxima Nov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0"/>
          <p:cNvSpPr/>
          <p:nvPr/>
        </p:nvSpPr>
        <p:spPr>
          <a:xfrm>
            <a:off x="4433000" y="-125"/>
            <a:ext cx="234000" cy="5143500"/>
          </a:xfrm>
          <a:prstGeom prst="rect">
            <a:avLst/>
          </a:prstGeom>
          <a:solidFill>
            <a:srgbClr val="3EA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10"/>
          <p:cNvCxnSpPr/>
          <p:nvPr/>
        </p:nvCxnSpPr>
        <p:spPr>
          <a:xfrm flipH="1" rot="10800000">
            <a:off x="1638600" y="2691925"/>
            <a:ext cx="1302000" cy="1470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6.png"/><Relationship Id="rId6" Type="http://schemas.openxmlformats.org/officeDocument/2006/relationships/image" Target="../media/image22.png"/><Relationship Id="rId7"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snap.stanford.edu/data/web-FineFoods.html" TargetMode="External"/><Relationship Id="rId4" Type="http://schemas.openxmlformats.org/officeDocument/2006/relationships/hyperlink" Target="https://www.kaggle.com/elisaxxygao/foodrecsysv1?select=raw-data_recipe.csv" TargetMode="External"/><Relationship Id="rId5" Type="http://schemas.openxmlformats.org/officeDocument/2006/relationships/hyperlink" Target="https://www.kaggle.com/irkaal/foodcom-recipes-and-reviews?select=reviews.cs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40.png"/><Relationship Id="rId8"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7.png"/><Relationship Id="rId6"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64.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75.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1.png"/><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67.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81.png"/><Relationship Id="rId4" Type="http://schemas.openxmlformats.org/officeDocument/2006/relationships/image" Target="../media/image78.png"/><Relationship Id="rId5" Type="http://schemas.openxmlformats.org/officeDocument/2006/relationships/image" Target="../media/image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83.png"/><Relationship Id="rId4" Type="http://schemas.openxmlformats.org/officeDocument/2006/relationships/image" Target="../media/image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hyperlink" Target="https://www.heroku.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ctrTitle"/>
          </p:nvPr>
        </p:nvSpPr>
        <p:spPr>
          <a:xfrm>
            <a:off x="311700" y="571500"/>
            <a:ext cx="8832300" cy="118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CF Final Project  -  “Food Recommender System”</a:t>
            </a:r>
            <a:endParaRPr sz="3000"/>
          </a:p>
        </p:txBody>
      </p:sp>
      <p:sp>
        <p:nvSpPr>
          <p:cNvPr id="79" name="Google Shape;79;p15"/>
          <p:cNvSpPr txBox="1"/>
          <p:nvPr>
            <p:ph idx="1" type="subTitle"/>
          </p:nvPr>
        </p:nvSpPr>
        <p:spPr>
          <a:xfrm>
            <a:off x="311700" y="2028000"/>
            <a:ext cx="6476700" cy="2211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t>Group No. 2</a:t>
            </a:r>
            <a:endParaRPr sz="2000"/>
          </a:p>
          <a:p>
            <a:pPr indent="-323850" lvl="0" marL="914400" rtl="0" algn="l">
              <a:lnSpc>
                <a:spcPct val="100000"/>
              </a:lnSpc>
              <a:spcBef>
                <a:spcPts val="0"/>
              </a:spcBef>
              <a:spcAft>
                <a:spcPts val="0"/>
              </a:spcAft>
              <a:buSzPts val="1500"/>
              <a:buChar char="●"/>
            </a:pPr>
            <a:r>
              <a:rPr lang="en" sz="1500"/>
              <a:t>Abhinay Gupta		BTech (2018209)</a:t>
            </a:r>
            <a:endParaRPr sz="1500"/>
          </a:p>
          <a:p>
            <a:pPr indent="-323850" lvl="0" marL="914400" rtl="0" algn="l">
              <a:lnSpc>
                <a:spcPct val="100000"/>
              </a:lnSpc>
              <a:spcBef>
                <a:spcPts val="0"/>
              </a:spcBef>
              <a:spcAft>
                <a:spcPts val="0"/>
              </a:spcAft>
              <a:buSzPts val="1500"/>
              <a:buChar char="●"/>
            </a:pPr>
            <a:r>
              <a:rPr lang="en" sz="1500"/>
              <a:t>Shaney Waris		BTech (2018308)</a:t>
            </a:r>
            <a:endParaRPr sz="1500"/>
          </a:p>
          <a:p>
            <a:pPr indent="-323850" lvl="0" marL="914400" rtl="0" algn="l">
              <a:spcBef>
                <a:spcPts val="0"/>
              </a:spcBef>
              <a:spcAft>
                <a:spcPts val="0"/>
              </a:spcAft>
              <a:buSzPts val="1500"/>
              <a:buChar char="●"/>
            </a:pPr>
            <a:r>
              <a:rPr lang="en" sz="1500"/>
              <a:t>Waquar Shamsi		MTech (MT20073)</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(On 3 different food datasets)</a:t>
            </a:r>
            <a:endParaRPr/>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b="1" lang="en"/>
              <a:t>On Amazon Fine Foods Dataset:</a:t>
            </a:r>
            <a:endParaRPr b="1"/>
          </a:p>
          <a:p>
            <a:pPr indent="-323850" lvl="1" marL="914400" rtl="0" algn="l">
              <a:lnSpc>
                <a:spcPct val="200000"/>
              </a:lnSpc>
              <a:spcBef>
                <a:spcPts val="0"/>
              </a:spcBef>
              <a:spcAft>
                <a:spcPts val="0"/>
              </a:spcAft>
              <a:buSzPts val="1500"/>
              <a:buChar char="○"/>
            </a:pPr>
            <a:r>
              <a:rPr lang="en" sz="1500"/>
              <a:t>MAE = </a:t>
            </a:r>
            <a:r>
              <a:rPr lang="en" sz="1500">
                <a:highlight>
                  <a:srgbClr val="FFFFFF"/>
                </a:highlight>
              </a:rPr>
              <a:t>0.49947657921027194  with Coverage = 91.43700787401575%</a:t>
            </a:r>
            <a:endParaRPr sz="1500">
              <a:highlight>
                <a:srgbClr val="FFFFFF"/>
              </a:highlight>
            </a:endParaRPr>
          </a:p>
          <a:p>
            <a:pPr indent="-342900" lvl="0" marL="457200" rtl="0" algn="l">
              <a:lnSpc>
                <a:spcPct val="200000"/>
              </a:lnSpc>
              <a:spcBef>
                <a:spcPts val="0"/>
              </a:spcBef>
              <a:spcAft>
                <a:spcPts val="0"/>
              </a:spcAft>
              <a:buSzPts val="1800"/>
              <a:buChar char="●"/>
            </a:pPr>
            <a:r>
              <a:rPr b="1" lang="en"/>
              <a:t>On Raw Data Interaction Dataset:</a:t>
            </a:r>
            <a:endParaRPr b="1"/>
          </a:p>
          <a:p>
            <a:pPr indent="-323850" lvl="1" marL="914400" rtl="0" algn="l">
              <a:lnSpc>
                <a:spcPct val="200000"/>
              </a:lnSpc>
              <a:spcBef>
                <a:spcPts val="0"/>
              </a:spcBef>
              <a:spcAft>
                <a:spcPts val="0"/>
              </a:spcAft>
              <a:buSzPts val="1500"/>
              <a:buChar char="○"/>
            </a:pPr>
            <a:r>
              <a:rPr lang="en" sz="1500"/>
              <a:t>MAE = </a:t>
            </a:r>
            <a:r>
              <a:rPr lang="en" sz="1500">
                <a:highlight>
                  <a:srgbClr val="FFFFFF"/>
                </a:highlight>
              </a:rPr>
              <a:t>0.7032586146672031 </a:t>
            </a:r>
            <a:r>
              <a:rPr lang="en" sz="1500"/>
              <a:t>with Coverage = </a:t>
            </a:r>
            <a:r>
              <a:rPr lang="en" sz="1500">
                <a:highlight>
                  <a:srgbClr val="FFFFFF"/>
                </a:highlight>
              </a:rPr>
              <a:t>82.23350253807106%</a:t>
            </a:r>
            <a:endParaRPr sz="1500"/>
          </a:p>
          <a:p>
            <a:pPr indent="-342900" lvl="0" marL="457200" rtl="0" algn="l">
              <a:lnSpc>
                <a:spcPct val="200000"/>
              </a:lnSpc>
              <a:spcBef>
                <a:spcPts val="0"/>
              </a:spcBef>
              <a:spcAft>
                <a:spcPts val="0"/>
              </a:spcAft>
              <a:buSzPts val="1800"/>
              <a:buChar char="●"/>
            </a:pPr>
            <a:r>
              <a:rPr b="1" lang="en"/>
              <a:t>On Reviews Dataset (food.com):</a:t>
            </a:r>
            <a:endParaRPr b="1"/>
          </a:p>
          <a:p>
            <a:pPr indent="-323850" lvl="1" marL="914400" rtl="0" algn="l">
              <a:lnSpc>
                <a:spcPct val="200000"/>
              </a:lnSpc>
              <a:spcBef>
                <a:spcPts val="0"/>
              </a:spcBef>
              <a:spcAft>
                <a:spcPts val="0"/>
              </a:spcAft>
              <a:buSzPts val="1500"/>
              <a:buChar char="○"/>
            </a:pPr>
            <a:r>
              <a:rPr lang="en" sz="1500"/>
              <a:t>MAE = </a:t>
            </a:r>
            <a:r>
              <a:rPr lang="en" sz="1500">
                <a:highlight>
                  <a:srgbClr val="FFFFFF"/>
                </a:highlight>
              </a:rPr>
              <a:t>0.8067201122554294  </a:t>
            </a:r>
            <a:r>
              <a:rPr lang="en" sz="1500"/>
              <a:t>with Coverage = </a:t>
            </a:r>
            <a:r>
              <a:rPr lang="en" sz="1500">
                <a:highlight>
                  <a:srgbClr val="FFFFFF"/>
                </a:highlight>
              </a:rPr>
              <a:t>74.34624296590533%</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2: With Implementation</a:t>
            </a:r>
            <a:endParaRPr/>
          </a:p>
        </p:txBody>
      </p:sp>
      <p:sp>
        <p:nvSpPr>
          <p:cNvPr id="145" name="Google Shape;145;p25"/>
          <p:cNvSpPr txBox="1"/>
          <p:nvPr/>
        </p:nvSpPr>
        <p:spPr>
          <a:xfrm>
            <a:off x="717425" y="2966925"/>
            <a:ext cx="803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a:t>
            </a:r>
            <a:r>
              <a:rPr lang="en" sz="1500">
                <a:latin typeface="Proxima Nova"/>
                <a:ea typeface="Proxima Nova"/>
                <a:cs typeface="Proxima Nova"/>
                <a:sym typeface="Proxima Nova"/>
              </a:rPr>
              <a:t>Item-based Collaborative Filtering Algorithm Based on Group Weighted Rating</a:t>
            </a:r>
            <a:endParaRPr sz="15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1" name="Google Shape;15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R</a:t>
            </a:r>
            <a:r>
              <a:rPr lang="en"/>
              <a:t>ecommendation quality is seriously influenced by the sparsity of user ratings</a:t>
            </a:r>
            <a:endParaRPr/>
          </a:p>
          <a:p>
            <a:pPr indent="-342900" lvl="0" marL="457200" rtl="0" algn="l">
              <a:lnSpc>
                <a:spcPct val="150000"/>
              </a:lnSpc>
              <a:spcBef>
                <a:spcPts val="0"/>
              </a:spcBef>
              <a:spcAft>
                <a:spcPts val="0"/>
              </a:spcAft>
              <a:buSzPts val="1800"/>
              <a:buChar char="●"/>
            </a:pPr>
            <a:r>
              <a:rPr lang="en"/>
              <a:t>To solve the problem, an improved item-based collaborative filtering algorithm based on group weighted rating is proposed.</a:t>
            </a:r>
            <a:endParaRPr/>
          </a:p>
          <a:p>
            <a:pPr indent="-342900" lvl="0" marL="457200" rtl="0" algn="l">
              <a:lnSpc>
                <a:spcPct val="150000"/>
              </a:lnSpc>
              <a:spcBef>
                <a:spcPts val="0"/>
              </a:spcBef>
              <a:spcAft>
                <a:spcPts val="0"/>
              </a:spcAft>
              <a:buSzPts val="1800"/>
              <a:buChar char="●"/>
            </a:pPr>
            <a:r>
              <a:rPr lang="en"/>
              <a:t>The union of user rating items is used as the basis of similarity computing between items, moreover a group weighted rating method has been proposed to compute and complete the missing values in the union of user rating items for decreasing the sparsity.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57" name="Google Shape;157;p27"/>
          <p:cNvSpPr txBox="1"/>
          <p:nvPr>
            <p:ph idx="1" type="body"/>
          </p:nvPr>
        </p:nvSpPr>
        <p:spPr>
          <a:xfrm>
            <a:off x="311700" y="985200"/>
            <a:ext cx="8520600" cy="4158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Firstly, we will compute the GIT (Group Interest Trend).</a:t>
            </a:r>
            <a:endParaRPr/>
          </a:p>
          <a:p>
            <a:pPr indent="-342900" lvl="0" marL="457200" rtl="0" algn="l">
              <a:lnSpc>
                <a:spcPct val="150000"/>
              </a:lnSpc>
              <a:spcBef>
                <a:spcPts val="0"/>
              </a:spcBef>
              <a:spcAft>
                <a:spcPts val="0"/>
              </a:spcAft>
              <a:buSzPts val="1800"/>
              <a:buChar char="●"/>
            </a:pPr>
            <a:r>
              <a:rPr lang="en"/>
              <a:t>Supposed that there has target user </a:t>
            </a:r>
            <a:r>
              <a:rPr b="1" lang="en"/>
              <a:t>u</a:t>
            </a:r>
            <a:r>
              <a:rPr lang="en"/>
              <a:t> ’s unrated item </a:t>
            </a:r>
            <a:r>
              <a:rPr b="1" lang="en"/>
              <a:t>i</a:t>
            </a:r>
            <a:r>
              <a:rPr lang="en"/>
              <a:t> in user-item ratings matrix R(mxn).</a:t>
            </a:r>
            <a:endParaRPr/>
          </a:p>
          <a:p>
            <a:pPr indent="-342900" lvl="0" marL="457200" rtl="0" algn="l">
              <a:lnSpc>
                <a:spcPct val="150000"/>
              </a:lnSpc>
              <a:spcBef>
                <a:spcPts val="0"/>
              </a:spcBef>
              <a:spcAft>
                <a:spcPts val="0"/>
              </a:spcAft>
              <a:buSzPts val="1800"/>
              <a:buChar char="●"/>
            </a:pPr>
            <a:r>
              <a:rPr lang="en"/>
              <a:t>Firstly we denoted the rating set of all user for i as R = {R</a:t>
            </a:r>
            <a:r>
              <a:rPr baseline="-25000" lang="en"/>
              <a:t>1</a:t>
            </a:r>
            <a:r>
              <a:rPr lang="en"/>
              <a:t>, R</a:t>
            </a:r>
            <a:r>
              <a:rPr baseline="-25000" lang="en"/>
              <a:t>2</a:t>
            </a:r>
            <a:r>
              <a:rPr lang="en"/>
              <a:t>, …, R</a:t>
            </a:r>
            <a:r>
              <a:rPr baseline="-25000" lang="en"/>
              <a:t>g</a:t>
            </a:r>
            <a:r>
              <a:rPr lang="en"/>
              <a:t>}.</a:t>
            </a:r>
            <a:endParaRPr/>
          </a:p>
          <a:p>
            <a:pPr indent="-342900" lvl="0" marL="457200" rtl="0" algn="l">
              <a:lnSpc>
                <a:spcPct val="150000"/>
              </a:lnSpc>
              <a:spcBef>
                <a:spcPts val="0"/>
              </a:spcBef>
              <a:spcAft>
                <a:spcPts val="0"/>
              </a:spcAft>
              <a:buSzPts val="1800"/>
              <a:buChar char="●"/>
            </a:pPr>
            <a:r>
              <a:rPr lang="en"/>
              <a:t>Then we can select a subset, R</a:t>
            </a:r>
            <a:r>
              <a:rPr baseline="-25000" lang="en"/>
              <a:t>p</a:t>
            </a:r>
            <a:r>
              <a:rPr lang="en"/>
              <a:t> = {R</a:t>
            </a:r>
            <a:r>
              <a:rPr baseline="-25000" lang="en"/>
              <a:t>1</a:t>
            </a:r>
            <a:r>
              <a:rPr lang="en"/>
              <a:t>, R</a:t>
            </a:r>
            <a:r>
              <a:rPr baseline="-25000" lang="en"/>
              <a:t>2</a:t>
            </a:r>
            <a:r>
              <a:rPr lang="en"/>
              <a:t>, …, R</a:t>
            </a:r>
            <a:r>
              <a:rPr baseline="-25000" lang="en"/>
              <a:t>p</a:t>
            </a:r>
            <a:r>
              <a:rPr lang="en"/>
              <a:t>} in which the ratings are higher than the middle value M of R. M in the 5 rating scale will be 3.</a:t>
            </a:r>
            <a:endParaRPr/>
          </a:p>
          <a:p>
            <a:pPr indent="-342900" lvl="0" marL="457200" rtl="0" algn="l">
              <a:lnSpc>
                <a:spcPct val="150000"/>
              </a:lnSpc>
              <a:spcBef>
                <a:spcPts val="0"/>
              </a:spcBef>
              <a:spcAft>
                <a:spcPts val="0"/>
              </a:spcAft>
              <a:buSzPts val="1800"/>
              <a:buChar char="●"/>
            </a:pPr>
            <a:r>
              <a:rPr lang="en"/>
              <a:t>Select another subset, R</a:t>
            </a:r>
            <a:r>
              <a:rPr baseline="-25000" lang="en"/>
              <a:t>q</a:t>
            </a:r>
            <a:r>
              <a:rPr lang="en"/>
              <a:t> = {R</a:t>
            </a:r>
            <a:r>
              <a:rPr baseline="-25000" lang="en"/>
              <a:t>1</a:t>
            </a:r>
            <a:r>
              <a:rPr lang="en"/>
              <a:t>, R</a:t>
            </a:r>
            <a:r>
              <a:rPr baseline="-25000" lang="en"/>
              <a:t>2</a:t>
            </a:r>
            <a:r>
              <a:rPr lang="en"/>
              <a:t>, …, R</a:t>
            </a:r>
            <a:r>
              <a:rPr baseline="-25000" lang="en"/>
              <a:t>q</a:t>
            </a:r>
            <a:r>
              <a:rPr lang="en"/>
              <a:t>}  in which the ratings are lower than M.</a:t>
            </a:r>
            <a:endParaRPr/>
          </a:p>
          <a:p>
            <a:pPr indent="-342900" lvl="0" marL="457200" rtl="0" algn="l">
              <a:lnSpc>
                <a:spcPct val="150000"/>
              </a:lnSpc>
              <a:spcBef>
                <a:spcPts val="0"/>
              </a:spcBef>
              <a:spcAft>
                <a:spcPts val="0"/>
              </a:spcAft>
              <a:buSzPts val="1800"/>
              <a:buChar char="●"/>
            </a:pPr>
            <a:r>
              <a:rPr lang="en"/>
              <a:t>GIT can be computed by the following equation: </a:t>
            </a:r>
            <a:endParaRPr/>
          </a:p>
        </p:txBody>
      </p:sp>
      <p:pic>
        <p:nvPicPr>
          <p:cNvPr id="158" name="Google Shape;158;p27"/>
          <p:cNvPicPr preferRelativeResize="0"/>
          <p:nvPr/>
        </p:nvPicPr>
        <p:blipFill>
          <a:blip r:embed="rId3">
            <a:alphaModFix/>
          </a:blip>
          <a:stretch>
            <a:fillRect/>
          </a:stretch>
        </p:blipFill>
        <p:spPr>
          <a:xfrm>
            <a:off x="5839650" y="4006075"/>
            <a:ext cx="3068850" cy="8058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r>
              <a:rPr lang="en"/>
              <a:t> (contd.)</a:t>
            </a:r>
            <a:endParaRPr/>
          </a:p>
        </p:txBody>
      </p:sp>
      <p:sp>
        <p:nvSpPr>
          <p:cNvPr id="164" name="Google Shape;164;p28"/>
          <p:cNvSpPr txBox="1"/>
          <p:nvPr>
            <p:ph idx="1" type="body"/>
          </p:nvPr>
        </p:nvSpPr>
        <p:spPr>
          <a:xfrm>
            <a:off x="311700" y="104302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Now, we will compute the GITD (Group Interest Trend Degree) for each item.</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342900" lvl="0" marL="457200" rtl="0" algn="l">
              <a:lnSpc>
                <a:spcPct val="150000"/>
              </a:lnSpc>
              <a:spcBef>
                <a:spcPts val="1600"/>
              </a:spcBef>
              <a:spcAft>
                <a:spcPts val="0"/>
              </a:spcAft>
              <a:buSzPts val="1800"/>
              <a:buChar char="●"/>
            </a:pPr>
            <a:r>
              <a:rPr lang="en"/>
              <a:t>And calculate:</a:t>
            </a:r>
            <a:endParaRPr/>
          </a:p>
          <a:p>
            <a:pPr indent="0" lvl="0" marL="0" rtl="0" algn="l">
              <a:lnSpc>
                <a:spcPct val="150000"/>
              </a:lnSpc>
              <a:spcBef>
                <a:spcPts val="1600"/>
              </a:spcBef>
              <a:spcAft>
                <a:spcPts val="1600"/>
              </a:spcAft>
              <a:buNone/>
            </a:pPr>
            <a:r>
              <a:t/>
            </a:r>
            <a:endParaRPr/>
          </a:p>
        </p:txBody>
      </p:sp>
      <p:pic>
        <p:nvPicPr>
          <p:cNvPr id="165" name="Google Shape;165;p28"/>
          <p:cNvPicPr preferRelativeResize="0"/>
          <p:nvPr/>
        </p:nvPicPr>
        <p:blipFill>
          <a:blip r:embed="rId3">
            <a:alphaModFix/>
          </a:blip>
          <a:stretch>
            <a:fillRect/>
          </a:stretch>
        </p:blipFill>
        <p:spPr>
          <a:xfrm>
            <a:off x="3552425" y="1507775"/>
            <a:ext cx="2188325" cy="2030995"/>
          </a:xfrm>
          <a:prstGeom prst="rect">
            <a:avLst/>
          </a:prstGeom>
          <a:noFill/>
          <a:ln cap="flat" cmpd="sng" w="9525">
            <a:solidFill>
              <a:schemeClr val="dk2"/>
            </a:solidFill>
            <a:prstDash val="solid"/>
            <a:round/>
            <a:headEnd len="sm" w="sm" type="none"/>
            <a:tailEnd len="sm" w="sm" type="none"/>
          </a:ln>
        </p:spPr>
      </p:pic>
      <p:pic>
        <p:nvPicPr>
          <p:cNvPr id="166" name="Google Shape;166;p28"/>
          <p:cNvPicPr preferRelativeResize="0"/>
          <p:nvPr/>
        </p:nvPicPr>
        <p:blipFill>
          <a:blip r:embed="rId4">
            <a:alphaModFix/>
          </a:blip>
          <a:stretch>
            <a:fillRect/>
          </a:stretch>
        </p:blipFill>
        <p:spPr>
          <a:xfrm>
            <a:off x="3566772" y="3737075"/>
            <a:ext cx="2467675" cy="956150"/>
          </a:xfrm>
          <a:prstGeom prst="rect">
            <a:avLst/>
          </a:prstGeom>
          <a:noFill/>
          <a:ln cap="flat" cmpd="sng" w="9525">
            <a:solidFill>
              <a:schemeClr val="dk2"/>
            </a:solidFill>
            <a:prstDash val="solid"/>
            <a:round/>
            <a:headEnd len="sm" w="sm" type="none"/>
            <a:tailEnd len="sm" w="sm" type="none"/>
          </a:ln>
        </p:spPr>
      </p:pic>
      <p:pic>
        <p:nvPicPr>
          <p:cNvPr id="167" name="Google Shape;167;p28"/>
          <p:cNvPicPr preferRelativeResize="0"/>
          <p:nvPr/>
        </p:nvPicPr>
        <p:blipFill>
          <a:blip r:embed="rId5">
            <a:alphaModFix/>
          </a:blip>
          <a:stretch>
            <a:fillRect/>
          </a:stretch>
        </p:blipFill>
        <p:spPr>
          <a:xfrm>
            <a:off x="6488744" y="3660875"/>
            <a:ext cx="2188325" cy="1034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(contd.)</a:t>
            </a:r>
            <a:endParaRPr/>
          </a:p>
        </p:txBody>
      </p:sp>
      <p:sp>
        <p:nvSpPr>
          <p:cNvPr id="173" name="Google Shape;173;p29"/>
          <p:cNvSpPr txBox="1"/>
          <p:nvPr>
            <p:ph idx="1" type="body"/>
          </p:nvPr>
        </p:nvSpPr>
        <p:spPr>
          <a:xfrm>
            <a:off x="311700" y="101872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The the unrated item will be filled with the following formula:</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342900" lvl="0" marL="457200" rtl="0" algn="l">
              <a:lnSpc>
                <a:spcPct val="150000"/>
              </a:lnSpc>
              <a:spcBef>
                <a:spcPts val="1600"/>
              </a:spcBef>
              <a:spcAft>
                <a:spcPts val="0"/>
              </a:spcAft>
              <a:buSzPts val="1800"/>
              <a:buChar char="●"/>
            </a:pPr>
            <a:r>
              <a:rPr lang="en"/>
              <a:t>Computer the similarity between the items.</a:t>
            </a:r>
            <a:endParaRPr/>
          </a:p>
          <a:p>
            <a:pPr indent="-342900" lvl="0" marL="457200" rtl="0" algn="l">
              <a:lnSpc>
                <a:spcPct val="150000"/>
              </a:lnSpc>
              <a:spcBef>
                <a:spcPts val="0"/>
              </a:spcBef>
              <a:spcAft>
                <a:spcPts val="0"/>
              </a:spcAft>
              <a:buSzPts val="1800"/>
              <a:buChar char="●"/>
            </a:pPr>
            <a:r>
              <a:rPr lang="en"/>
              <a:t>Find the top K recommendation on the basis of similarity and predict the rating based on following formula:</a:t>
            </a:r>
            <a:endParaRPr/>
          </a:p>
          <a:p>
            <a:pPr indent="0" lvl="0" marL="457200" rtl="0" algn="l">
              <a:lnSpc>
                <a:spcPct val="150000"/>
              </a:lnSpc>
              <a:spcBef>
                <a:spcPts val="1600"/>
              </a:spcBef>
              <a:spcAft>
                <a:spcPts val="1600"/>
              </a:spcAft>
              <a:buNone/>
            </a:pPr>
            <a:r>
              <a:t/>
            </a:r>
            <a:endParaRPr/>
          </a:p>
        </p:txBody>
      </p:sp>
      <p:pic>
        <p:nvPicPr>
          <p:cNvPr id="174" name="Google Shape;174;p29"/>
          <p:cNvPicPr preferRelativeResize="0"/>
          <p:nvPr/>
        </p:nvPicPr>
        <p:blipFill>
          <a:blip r:embed="rId3">
            <a:alphaModFix/>
          </a:blip>
          <a:stretch>
            <a:fillRect/>
          </a:stretch>
        </p:blipFill>
        <p:spPr>
          <a:xfrm>
            <a:off x="1367250" y="1540025"/>
            <a:ext cx="6005499" cy="1119675"/>
          </a:xfrm>
          <a:prstGeom prst="rect">
            <a:avLst/>
          </a:prstGeom>
          <a:noFill/>
          <a:ln cap="flat" cmpd="sng" w="9525">
            <a:solidFill>
              <a:schemeClr val="dk2"/>
            </a:solidFill>
            <a:prstDash val="solid"/>
            <a:round/>
            <a:headEnd len="sm" w="sm" type="none"/>
            <a:tailEnd len="sm" w="sm" type="none"/>
          </a:ln>
        </p:spPr>
      </p:pic>
      <p:pic>
        <p:nvPicPr>
          <p:cNvPr id="175" name="Google Shape;175;p29"/>
          <p:cNvPicPr preferRelativeResize="0"/>
          <p:nvPr/>
        </p:nvPicPr>
        <p:blipFill>
          <a:blip r:embed="rId4">
            <a:alphaModFix/>
          </a:blip>
          <a:stretch>
            <a:fillRect/>
          </a:stretch>
        </p:blipFill>
        <p:spPr>
          <a:xfrm>
            <a:off x="3938575" y="3850325"/>
            <a:ext cx="3129375" cy="1045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81" name="Google Shape;181;p30"/>
          <p:cNvSpPr txBox="1"/>
          <p:nvPr>
            <p:ph idx="1" type="body"/>
          </p:nvPr>
        </p:nvSpPr>
        <p:spPr>
          <a:xfrm>
            <a:off x="311700" y="994400"/>
            <a:ext cx="34212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MAE metric is used.</a:t>
            </a:r>
            <a:endParaRPr/>
          </a:p>
          <a:p>
            <a:pPr indent="-342900" lvl="0" marL="457200" rtl="0" algn="l">
              <a:lnSpc>
                <a:spcPct val="115000"/>
              </a:lnSpc>
              <a:spcBef>
                <a:spcPts val="0"/>
              </a:spcBef>
              <a:spcAft>
                <a:spcPts val="0"/>
              </a:spcAft>
              <a:buSzPts val="1800"/>
              <a:buChar char="●"/>
            </a:pPr>
            <a:r>
              <a:rPr lang="en"/>
              <a:t>Author algorithm denoted as denoted as blue line.</a:t>
            </a:r>
            <a:endParaRPr/>
          </a:p>
          <a:p>
            <a:pPr indent="-342900" lvl="0" marL="457200" rtl="0" algn="l">
              <a:lnSpc>
                <a:spcPct val="115000"/>
              </a:lnSpc>
              <a:spcBef>
                <a:spcPts val="0"/>
              </a:spcBef>
              <a:spcAft>
                <a:spcPts val="0"/>
              </a:spcAft>
              <a:buSzPts val="1800"/>
              <a:buChar char="●"/>
            </a:pPr>
            <a:r>
              <a:rPr lang="en"/>
              <a:t>T</a:t>
            </a:r>
            <a:r>
              <a:rPr lang="en"/>
              <a:t>raditional item-based collaborative filtering algorithm denoted as red line.</a:t>
            </a:r>
            <a:endParaRPr/>
          </a:p>
          <a:p>
            <a:pPr indent="-342900" lvl="0" marL="457200" rtl="0" algn="l">
              <a:lnSpc>
                <a:spcPct val="115000"/>
              </a:lnSpc>
              <a:spcBef>
                <a:spcPts val="0"/>
              </a:spcBef>
              <a:spcAft>
                <a:spcPts val="0"/>
              </a:spcAft>
              <a:buSzPts val="1800"/>
              <a:buChar char="●"/>
            </a:pPr>
            <a:r>
              <a:rPr lang="en"/>
              <a:t>We can clearly see that author algorithm beats traditional item based algorithm.</a:t>
            </a:r>
            <a:endParaRPr/>
          </a:p>
        </p:txBody>
      </p:sp>
      <p:pic>
        <p:nvPicPr>
          <p:cNvPr id="182" name="Google Shape;182;p30"/>
          <p:cNvPicPr preferRelativeResize="0"/>
          <p:nvPr/>
        </p:nvPicPr>
        <p:blipFill>
          <a:blip r:embed="rId3">
            <a:alphaModFix/>
          </a:blip>
          <a:stretch>
            <a:fillRect/>
          </a:stretch>
        </p:blipFill>
        <p:spPr>
          <a:xfrm>
            <a:off x="3647875" y="1517425"/>
            <a:ext cx="5319401" cy="2798625"/>
          </a:xfrm>
          <a:prstGeom prst="rect">
            <a:avLst/>
          </a:prstGeom>
          <a:noFill/>
          <a:ln>
            <a:noFill/>
          </a:ln>
        </p:spPr>
      </p:pic>
      <p:sp>
        <p:nvSpPr>
          <p:cNvPr id="183" name="Google Shape;183;p30"/>
          <p:cNvSpPr txBox="1"/>
          <p:nvPr/>
        </p:nvSpPr>
        <p:spPr>
          <a:xfrm>
            <a:off x="3818100" y="1009250"/>
            <a:ext cx="4912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Proxima Nova"/>
                <a:ea typeface="Proxima Nova"/>
                <a:cs typeface="Proxima Nova"/>
                <a:sym typeface="Proxima Nova"/>
              </a:rPr>
              <a:t>On the MovieLens Dataset</a:t>
            </a:r>
            <a:endParaRPr b="1" sz="16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 (On 3 different food datasets)</a:t>
            </a:r>
            <a:endParaRPr/>
          </a:p>
          <a:p>
            <a:pPr indent="0" lvl="0" marL="0" rtl="0" algn="l">
              <a:spcBef>
                <a:spcPts val="0"/>
              </a:spcBef>
              <a:spcAft>
                <a:spcPts val="0"/>
              </a:spcAft>
              <a:buNone/>
            </a:pPr>
            <a:r>
              <a:t/>
            </a:r>
            <a:endParaRPr/>
          </a:p>
        </p:txBody>
      </p:sp>
      <p:sp>
        <p:nvSpPr>
          <p:cNvPr id="189" name="Google Shape;18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b="1" lang="en"/>
              <a:t>On Amazon Fine Foods Dataset:</a:t>
            </a:r>
            <a:endParaRPr b="1"/>
          </a:p>
          <a:p>
            <a:pPr indent="-323850" lvl="1" marL="914400" rtl="0" algn="l">
              <a:lnSpc>
                <a:spcPct val="200000"/>
              </a:lnSpc>
              <a:spcBef>
                <a:spcPts val="0"/>
              </a:spcBef>
              <a:spcAft>
                <a:spcPts val="0"/>
              </a:spcAft>
              <a:buSzPts val="1500"/>
              <a:buChar char="○"/>
            </a:pPr>
            <a:r>
              <a:rPr lang="en" sz="1500"/>
              <a:t>MAE = </a:t>
            </a:r>
            <a:r>
              <a:rPr lang="en" sz="1500">
                <a:highlight>
                  <a:srgbClr val="FFFFFF"/>
                </a:highlight>
              </a:rPr>
              <a:t>0.9419190572757882  with Coverage = 100%</a:t>
            </a:r>
            <a:endParaRPr sz="1500">
              <a:highlight>
                <a:srgbClr val="FFFFFF"/>
              </a:highlight>
            </a:endParaRPr>
          </a:p>
          <a:p>
            <a:pPr indent="-342900" lvl="0" marL="457200" rtl="0" algn="l">
              <a:lnSpc>
                <a:spcPct val="200000"/>
              </a:lnSpc>
              <a:spcBef>
                <a:spcPts val="0"/>
              </a:spcBef>
              <a:spcAft>
                <a:spcPts val="0"/>
              </a:spcAft>
              <a:buSzPts val="1800"/>
              <a:buChar char="●"/>
            </a:pPr>
            <a:r>
              <a:rPr b="1" lang="en"/>
              <a:t>On Raw Data Interaction Dataset:</a:t>
            </a:r>
            <a:endParaRPr b="1"/>
          </a:p>
          <a:p>
            <a:pPr indent="-323850" lvl="1" marL="914400" rtl="0" algn="l">
              <a:lnSpc>
                <a:spcPct val="200000"/>
              </a:lnSpc>
              <a:spcBef>
                <a:spcPts val="0"/>
              </a:spcBef>
              <a:spcAft>
                <a:spcPts val="0"/>
              </a:spcAft>
              <a:buSzPts val="1500"/>
              <a:buChar char="○"/>
            </a:pPr>
            <a:r>
              <a:rPr lang="en" sz="1500"/>
              <a:t>MAE = </a:t>
            </a:r>
            <a:r>
              <a:rPr lang="en" sz="1500">
                <a:highlight>
                  <a:srgbClr val="FFFFFF"/>
                </a:highlight>
              </a:rPr>
              <a:t>0.7094709059627913  </a:t>
            </a:r>
            <a:r>
              <a:rPr lang="en" sz="1500"/>
              <a:t>with Coverage = 100%</a:t>
            </a:r>
            <a:endParaRPr sz="1500"/>
          </a:p>
          <a:p>
            <a:pPr indent="-342900" lvl="0" marL="457200" rtl="0" algn="l">
              <a:lnSpc>
                <a:spcPct val="200000"/>
              </a:lnSpc>
              <a:spcBef>
                <a:spcPts val="0"/>
              </a:spcBef>
              <a:spcAft>
                <a:spcPts val="0"/>
              </a:spcAft>
              <a:buSzPts val="1800"/>
              <a:buChar char="●"/>
            </a:pPr>
            <a:r>
              <a:rPr b="1" lang="en"/>
              <a:t>On Reviews Dataset (food.com):</a:t>
            </a:r>
            <a:endParaRPr b="1"/>
          </a:p>
          <a:p>
            <a:pPr indent="-323850" lvl="1" marL="914400" rtl="0" algn="l">
              <a:lnSpc>
                <a:spcPct val="200000"/>
              </a:lnSpc>
              <a:spcBef>
                <a:spcPts val="0"/>
              </a:spcBef>
              <a:spcAft>
                <a:spcPts val="0"/>
              </a:spcAft>
              <a:buSzPts val="1500"/>
              <a:buChar char="○"/>
            </a:pPr>
            <a:r>
              <a:rPr lang="en" sz="1500"/>
              <a:t>MAE = </a:t>
            </a:r>
            <a:r>
              <a:rPr lang="en" sz="1500">
                <a:highlight>
                  <a:srgbClr val="FFFFFF"/>
                </a:highlight>
              </a:rPr>
              <a:t>0.8073645224326266  </a:t>
            </a:r>
            <a:r>
              <a:rPr lang="en" sz="1500"/>
              <a:t>with Coverage = 100%</a:t>
            </a:r>
            <a:endParaRPr sz="1500"/>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3: With Implementation</a:t>
            </a:r>
            <a:endParaRPr/>
          </a:p>
        </p:txBody>
      </p:sp>
      <p:sp>
        <p:nvSpPr>
          <p:cNvPr id="195" name="Google Shape;195;p32"/>
          <p:cNvSpPr txBox="1"/>
          <p:nvPr/>
        </p:nvSpPr>
        <p:spPr>
          <a:xfrm>
            <a:off x="384650" y="2966925"/>
            <a:ext cx="852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A Novel Similarity Measure to Identify Effective Similar Users in Recommender Systems.</a:t>
            </a:r>
            <a:endParaRPr sz="1500">
              <a:latin typeface="Proxima Nova"/>
              <a:ea typeface="Proxima Nova"/>
              <a:cs typeface="Proxima Nova"/>
              <a:sym typeface="Proxima Nova"/>
            </a:endParaRPr>
          </a:p>
          <a:p>
            <a:pPr indent="0" lvl="0" marL="0" rtl="0" algn="l">
              <a:spcBef>
                <a:spcPts val="0"/>
              </a:spcBef>
              <a:spcAft>
                <a:spcPts val="0"/>
              </a:spcAft>
              <a:buNone/>
            </a:pPr>
            <a:r>
              <a:t/>
            </a:r>
            <a:endParaRPr sz="15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01" name="Google Shape;20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What? - A new collaborative filtering technique called Adaptive Similarity Measure Model [ASMM].</a:t>
            </a:r>
            <a:endParaRPr/>
          </a:p>
          <a:p>
            <a:pPr indent="-342900" lvl="0" marL="457200" rtl="0" algn="l">
              <a:lnSpc>
                <a:spcPct val="150000"/>
              </a:lnSpc>
              <a:spcBef>
                <a:spcPts val="0"/>
              </a:spcBef>
              <a:spcAft>
                <a:spcPts val="0"/>
              </a:spcAft>
              <a:buSzPts val="1800"/>
              <a:buChar char="●"/>
            </a:pPr>
            <a:r>
              <a:rPr lang="en"/>
              <a:t>Why? - Improved user Similarity Measure.</a:t>
            </a:r>
            <a:endParaRPr/>
          </a:p>
          <a:p>
            <a:pPr indent="-342900" lvl="0" marL="457200" rtl="0" algn="l">
              <a:lnSpc>
                <a:spcPct val="150000"/>
              </a:lnSpc>
              <a:spcBef>
                <a:spcPts val="0"/>
              </a:spcBef>
              <a:spcAft>
                <a:spcPts val="0"/>
              </a:spcAft>
              <a:buSzPts val="1800"/>
              <a:buChar char="●"/>
            </a:pPr>
            <a:r>
              <a:rPr lang="en"/>
              <a:t>Class of Technique: Neighborhood Approach</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our CF Final Project</a:t>
            </a:r>
            <a:endParaRPr/>
          </a:p>
        </p:txBody>
      </p:sp>
      <p:sp>
        <p:nvSpPr>
          <p:cNvPr id="85" name="Google Shape;85;p16"/>
          <p:cNvSpPr txBox="1"/>
          <p:nvPr>
            <p:ph idx="1" type="body"/>
          </p:nvPr>
        </p:nvSpPr>
        <p:spPr>
          <a:xfrm>
            <a:off x="311700" y="985475"/>
            <a:ext cx="8520600" cy="4279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We have done both, </a:t>
            </a:r>
            <a:r>
              <a:rPr b="1" lang="en"/>
              <a:t>Papers Implementations</a:t>
            </a:r>
            <a:r>
              <a:rPr lang="en"/>
              <a:t> and </a:t>
            </a:r>
            <a:r>
              <a:rPr b="1" lang="en"/>
              <a:t>Surveys.</a:t>
            </a:r>
            <a:endParaRPr b="1"/>
          </a:p>
          <a:p>
            <a:pPr indent="-342900" lvl="0" marL="457200" rtl="0" algn="l">
              <a:lnSpc>
                <a:spcPct val="150000"/>
              </a:lnSpc>
              <a:spcBef>
                <a:spcPts val="0"/>
              </a:spcBef>
              <a:spcAft>
                <a:spcPts val="0"/>
              </a:spcAft>
              <a:buSzPts val="1800"/>
              <a:buChar char="●"/>
            </a:pPr>
            <a:r>
              <a:rPr lang="en"/>
              <a:t>We have Implemented </a:t>
            </a:r>
            <a:r>
              <a:rPr b="1" lang="en"/>
              <a:t>3 different papers</a:t>
            </a:r>
            <a:r>
              <a:rPr lang="en"/>
              <a:t> as of now and tested on various different food recommender datasets available on the Internet.</a:t>
            </a:r>
            <a:endParaRPr/>
          </a:p>
          <a:p>
            <a:pPr indent="-342900" lvl="0" marL="457200" rtl="0" algn="l">
              <a:lnSpc>
                <a:spcPct val="150000"/>
              </a:lnSpc>
              <a:spcBef>
                <a:spcPts val="0"/>
              </a:spcBef>
              <a:spcAft>
                <a:spcPts val="0"/>
              </a:spcAft>
              <a:buSzPts val="1800"/>
              <a:buChar char="●"/>
            </a:pPr>
            <a:r>
              <a:rPr lang="en"/>
              <a:t>We have implemented all three papers from the scratch, no code was </a:t>
            </a:r>
            <a:r>
              <a:rPr lang="en"/>
              <a:t>available</a:t>
            </a:r>
            <a:r>
              <a:rPr lang="en"/>
              <a:t> for those papers on the Internet.</a:t>
            </a:r>
            <a:endParaRPr/>
          </a:p>
          <a:p>
            <a:pPr indent="-342900" lvl="0" marL="457200" rtl="0" algn="l">
              <a:lnSpc>
                <a:spcPct val="150000"/>
              </a:lnSpc>
              <a:spcBef>
                <a:spcPts val="0"/>
              </a:spcBef>
              <a:spcAft>
                <a:spcPts val="0"/>
              </a:spcAft>
              <a:buSzPts val="1800"/>
              <a:buChar char="●"/>
            </a:pPr>
            <a:r>
              <a:rPr lang="en"/>
              <a:t>We have also done survey on </a:t>
            </a:r>
            <a:r>
              <a:rPr b="1" lang="en"/>
              <a:t>15 different papers</a:t>
            </a:r>
            <a:r>
              <a:rPr lang="en"/>
              <a:t> including the ones which we have implemented. We will extend this number in the next deadline.</a:t>
            </a:r>
            <a:endParaRPr/>
          </a:p>
          <a:p>
            <a:pPr indent="-342900" lvl="0" marL="457200" rtl="0" algn="l">
              <a:lnSpc>
                <a:spcPct val="150000"/>
              </a:lnSpc>
              <a:spcBef>
                <a:spcPts val="0"/>
              </a:spcBef>
              <a:spcAft>
                <a:spcPts val="0"/>
              </a:spcAft>
              <a:buSzPts val="1800"/>
              <a:buChar char="●"/>
            </a:pPr>
            <a:r>
              <a:rPr lang="en"/>
              <a:t>We took latest papers from 2020-2021 published in various top conferences.</a:t>
            </a:r>
            <a:endParaRPr/>
          </a:p>
          <a:p>
            <a:pPr indent="-342900" lvl="0" marL="457200" rtl="0" algn="l">
              <a:lnSpc>
                <a:spcPct val="150000"/>
              </a:lnSpc>
              <a:spcBef>
                <a:spcPts val="0"/>
              </a:spcBef>
              <a:spcAft>
                <a:spcPts val="0"/>
              </a:spcAft>
              <a:buSzPts val="1800"/>
              <a:buChar char="●"/>
            </a:pPr>
            <a:r>
              <a:rPr lang="en"/>
              <a:t>We got papers from the </a:t>
            </a:r>
            <a:r>
              <a:rPr b="1" lang="en"/>
              <a:t>IEEE/ACM</a:t>
            </a:r>
            <a:r>
              <a:rPr lang="en"/>
              <a:t> digital library websites.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07" name="Google Shape;207;p34"/>
          <p:cNvSpPr txBox="1"/>
          <p:nvPr>
            <p:ph idx="1" type="body"/>
          </p:nvPr>
        </p:nvSpPr>
        <p:spPr>
          <a:xfrm>
            <a:off x="311700" y="863550"/>
            <a:ext cx="8520600" cy="4158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To calculate the modified(custom) similarity, first calculate IUF</a:t>
            </a:r>
            <a:endParaRPr/>
          </a:p>
          <a:p>
            <a:pPr indent="0" lvl="0" marL="0" rtl="0" algn="l">
              <a:lnSpc>
                <a:spcPct val="150000"/>
              </a:lnSpc>
              <a:spcBef>
                <a:spcPts val="1600"/>
              </a:spcBef>
              <a:spcAft>
                <a:spcPts val="0"/>
              </a:spcAft>
              <a:buNone/>
            </a:pPr>
            <a:r>
              <a:t/>
            </a:r>
            <a:endParaRPr/>
          </a:p>
          <a:p>
            <a:pPr indent="-342900" lvl="0" marL="457200" rtl="0" algn="l">
              <a:lnSpc>
                <a:spcPct val="150000"/>
              </a:lnSpc>
              <a:spcBef>
                <a:spcPts val="1600"/>
              </a:spcBef>
              <a:spcAft>
                <a:spcPts val="0"/>
              </a:spcAft>
              <a:buSzPts val="1800"/>
              <a:buChar char="●"/>
            </a:pPr>
            <a:r>
              <a:rPr lang="en"/>
              <a:t> Find similarity between each pair of users using Modified Constrained Pearson Correlation Coefficient.</a:t>
            </a:r>
            <a:endParaRPr/>
          </a:p>
          <a:p>
            <a:pPr indent="0" lvl="0" marL="457200" rtl="0" algn="l">
              <a:lnSpc>
                <a:spcPct val="150000"/>
              </a:lnSpc>
              <a:spcBef>
                <a:spcPts val="1600"/>
              </a:spcBef>
              <a:spcAft>
                <a:spcPts val="0"/>
              </a:spcAft>
              <a:buNone/>
            </a:pPr>
            <a:r>
              <a:t/>
            </a:r>
            <a:endParaRPr/>
          </a:p>
          <a:p>
            <a:pPr indent="-342900" lvl="0" marL="457200" rtl="0" algn="l">
              <a:lnSpc>
                <a:spcPct val="150000"/>
              </a:lnSpc>
              <a:spcBef>
                <a:spcPts val="1600"/>
              </a:spcBef>
              <a:spcAft>
                <a:spcPts val="0"/>
              </a:spcAft>
              <a:buSzPts val="1800"/>
              <a:buChar char="●"/>
            </a:pPr>
            <a:r>
              <a:rPr lang="en"/>
              <a:t>Find Jaccard Similarity between each pair of user using</a:t>
            </a:r>
            <a:endParaRPr/>
          </a:p>
          <a:p>
            <a:pPr indent="0" lvl="0" marL="457200" rtl="0" algn="l">
              <a:lnSpc>
                <a:spcPct val="150000"/>
              </a:lnSpc>
              <a:spcBef>
                <a:spcPts val="1600"/>
              </a:spcBef>
              <a:spcAft>
                <a:spcPts val="1600"/>
              </a:spcAft>
              <a:buNone/>
            </a:pPr>
            <a:r>
              <a:t/>
            </a:r>
            <a:endParaRPr/>
          </a:p>
        </p:txBody>
      </p:sp>
      <p:pic>
        <p:nvPicPr>
          <p:cNvPr id="208" name="Google Shape;208;p34"/>
          <p:cNvPicPr preferRelativeResize="0"/>
          <p:nvPr/>
        </p:nvPicPr>
        <p:blipFill>
          <a:blip r:embed="rId3">
            <a:alphaModFix/>
          </a:blip>
          <a:stretch>
            <a:fillRect/>
          </a:stretch>
        </p:blipFill>
        <p:spPr>
          <a:xfrm>
            <a:off x="875975" y="1477300"/>
            <a:ext cx="1981200" cy="590550"/>
          </a:xfrm>
          <a:prstGeom prst="rect">
            <a:avLst/>
          </a:prstGeom>
          <a:noFill/>
          <a:ln>
            <a:noFill/>
          </a:ln>
          <a:effectLst>
            <a:outerShdw blurRad="57150" rotWithShape="0" algn="bl" dir="5400000" dist="19050">
              <a:srgbClr val="000000">
                <a:alpha val="50000"/>
              </a:srgbClr>
            </a:outerShdw>
          </a:effectLst>
        </p:spPr>
      </p:pic>
      <p:pic>
        <p:nvPicPr>
          <p:cNvPr id="209" name="Google Shape;209;p34"/>
          <p:cNvPicPr preferRelativeResize="0"/>
          <p:nvPr/>
        </p:nvPicPr>
        <p:blipFill>
          <a:blip r:embed="rId4">
            <a:alphaModFix/>
          </a:blip>
          <a:stretch>
            <a:fillRect/>
          </a:stretch>
        </p:blipFill>
        <p:spPr>
          <a:xfrm>
            <a:off x="875963" y="3009700"/>
            <a:ext cx="4676775" cy="704850"/>
          </a:xfrm>
          <a:prstGeom prst="rect">
            <a:avLst/>
          </a:prstGeom>
          <a:noFill/>
          <a:ln>
            <a:noFill/>
          </a:ln>
          <a:effectLst>
            <a:outerShdw blurRad="57150" rotWithShape="0" algn="bl" dir="5400000" dist="19050">
              <a:srgbClr val="000000">
                <a:alpha val="50000"/>
              </a:srgbClr>
            </a:outerShdw>
          </a:effectLst>
        </p:spPr>
      </p:pic>
      <p:pic>
        <p:nvPicPr>
          <p:cNvPr id="210" name="Google Shape;210;p34"/>
          <p:cNvPicPr preferRelativeResize="0"/>
          <p:nvPr/>
        </p:nvPicPr>
        <p:blipFill>
          <a:blip r:embed="rId5">
            <a:alphaModFix/>
          </a:blip>
          <a:stretch>
            <a:fillRect/>
          </a:stretch>
        </p:blipFill>
        <p:spPr>
          <a:xfrm>
            <a:off x="875963" y="4340725"/>
            <a:ext cx="3609975" cy="533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(contd.)</a:t>
            </a:r>
            <a:endParaRPr/>
          </a:p>
        </p:txBody>
      </p:sp>
      <p:sp>
        <p:nvSpPr>
          <p:cNvPr id="216" name="Google Shape;21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Calculate the final modified Similarity using</a:t>
            </a:r>
            <a:endParaRPr/>
          </a:p>
          <a:p>
            <a:pPr indent="0" lvl="0" marL="457200" rtl="0" algn="l">
              <a:lnSpc>
                <a:spcPct val="150000"/>
              </a:lnSpc>
              <a:spcBef>
                <a:spcPts val="1600"/>
              </a:spcBef>
              <a:spcAft>
                <a:spcPts val="0"/>
              </a:spcAft>
              <a:buNone/>
            </a:pPr>
            <a:r>
              <a:t/>
            </a:r>
            <a:endParaRPr/>
          </a:p>
          <a:p>
            <a:pPr indent="-342900" lvl="0" marL="457200" rtl="0" algn="l">
              <a:lnSpc>
                <a:spcPct val="150000"/>
              </a:lnSpc>
              <a:spcBef>
                <a:spcPts val="1600"/>
              </a:spcBef>
              <a:spcAft>
                <a:spcPts val="0"/>
              </a:spcAft>
              <a:buSzPts val="1800"/>
              <a:buChar char="●"/>
            </a:pPr>
            <a:r>
              <a:rPr lang="en"/>
              <a:t>Then for each instance in the test set predict rating using</a:t>
            </a:r>
            <a:endParaRPr/>
          </a:p>
          <a:p>
            <a:pPr indent="0" lvl="0" marL="457200" rtl="0" algn="l">
              <a:lnSpc>
                <a:spcPct val="150000"/>
              </a:lnSpc>
              <a:spcBef>
                <a:spcPts val="1600"/>
              </a:spcBef>
              <a:spcAft>
                <a:spcPts val="0"/>
              </a:spcAft>
              <a:buNone/>
            </a:pPr>
            <a:r>
              <a:t/>
            </a:r>
            <a:endParaRPr/>
          </a:p>
          <a:p>
            <a:pPr indent="0" lvl="0" marL="457200" rtl="0" algn="l">
              <a:lnSpc>
                <a:spcPct val="150000"/>
              </a:lnSpc>
              <a:spcBef>
                <a:spcPts val="1600"/>
              </a:spcBef>
              <a:spcAft>
                <a:spcPts val="1600"/>
              </a:spcAft>
              <a:buNone/>
            </a:pPr>
            <a:r>
              <a:t/>
            </a:r>
            <a:endParaRPr/>
          </a:p>
        </p:txBody>
      </p:sp>
      <p:pic>
        <p:nvPicPr>
          <p:cNvPr id="217" name="Google Shape;217;p35"/>
          <p:cNvPicPr preferRelativeResize="0"/>
          <p:nvPr/>
        </p:nvPicPr>
        <p:blipFill>
          <a:blip r:embed="rId3">
            <a:alphaModFix/>
          </a:blip>
          <a:stretch>
            <a:fillRect/>
          </a:stretch>
        </p:blipFill>
        <p:spPr>
          <a:xfrm>
            <a:off x="845050" y="1729100"/>
            <a:ext cx="4194641" cy="572700"/>
          </a:xfrm>
          <a:prstGeom prst="rect">
            <a:avLst/>
          </a:prstGeom>
          <a:noFill/>
          <a:ln>
            <a:noFill/>
          </a:ln>
          <a:effectLst>
            <a:outerShdw blurRad="57150" rotWithShape="0" algn="bl" dir="5400000" dist="19050">
              <a:srgbClr val="000000">
                <a:alpha val="50000"/>
              </a:srgbClr>
            </a:outerShdw>
          </a:effectLst>
        </p:spPr>
      </p:pic>
      <p:pic>
        <p:nvPicPr>
          <p:cNvPr id="218" name="Google Shape;218;p35"/>
          <p:cNvPicPr preferRelativeResize="0"/>
          <p:nvPr/>
        </p:nvPicPr>
        <p:blipFill>
          <a:blip r:embed="rId4">
            <a:alphaModFix/>
          </a:blip>
          <a:stretch>
            <a:fillRect/>
          </a:stretch>
        </p:blipFill>
        <p:spPr>
          <a:xfrm>
            <a:off x="845050" y="2792225"/>
            <a:ext cx="4194651" cy="542837"/>
          </a:xfrm>
          <a:prstGeom prst="rect">
            <a:avLst/>
          </a:prstGeom>
          <a:noFill/>
          <a:ln>
            <a:noFill/>
          </a:ln>
          <a:effectLst>
            <a:outerShdw blurRad="57150" rotWithShape="0" algn="bl" dir="5400000" dist="19050">
              <a:srgbClr val="000000">
                <a:alpha val="50000"/>
              </a:srgbClr>
            </a:outerShdw>
          </a:effectLst>
        </p:spPr>
      </p:pic>
      <p:pic>
        <p:nvPicPr>
          <p:cNvPr descr="{&quot;code&quot;:&quot;$\\delta_{u,i}\\,=\\,\\mu\\,+\\,\\delta_{u}\\,+\\,\\delta_{i}$&quot;,&quot;font&quot;:{&quot;family&quot;:&quot;Arial&quot;,&quot;color&quot;:&quot;#000000&quot;,&quot;size&quot;:12},&quot;aid&quot;:null,&quot;type&quot;:&quot;$&quot;,&quot;backgroundColorModified&quot;:false,&quot;id&quot;:&quot;5&quot;,&quot;backgroundColor&quot;:&quot;#FFFFFF&quot;,&quot;ts&quot;:1620119859848,&quot;cs&quot;:&quot;qrRxYFEKQSrTx9sC6pGJXA==&quot;,&quot;size&quot;:{&quot;width&quot;:151.16666666666666,&quot;height&quot;:18.666666666666668}}" id="219" name="Google Shape;219;p35"/>
          <p:cNvPicPr preferRelativeResize="0"/>
          <p:nvPr/>
        </p:nvPicPr>
        <p:blipFill>
          <a:blip r:embed="rId5">
            <a:alphaModFix/>
          </a:blip>
          <a:stretch>
            <a:fillRect/>
          </a:stretch>
        </p:blipFill>
        <p:spPr>
          <a:xfrm>
            <a:off x="1223125" y="3506075"/>
            <a:ext cx="1439863" cy="177800"/>
          </a:xfrm>
          <a:prstGeom prst="rect">
            <a:avLst/>
          </a:prstGeom>
          <a:noFill/>
          <a:ln>
            <a:noFill/>
          </a:ln>
        </p:spPr>
      </p:pic>
      <p:pic>
        <p:nvPicPr>
          <p:cNvPr descr="{&quot;type&quot;:&quot;$&quot;,&quot;aid&quot;:null,&quot;font&quot;:{&quot;family&quot;:&quot;Proxima Nova&quot;,&quot;size&quot;:18,&quot;color&quot;:&quot;#595959&quot;},&quot;id&quot;:&quot;6&quot;,&quot;code&quot;:&quot;$\\delta_{u}\\,=\\,\\left|\\tfrac{1}{I_{u}}\\right|\\,\\sum_{i\\,\\in\\,I_{u}}^{}\\left(r_{u,i}\\,-\\,\\mu\\right)$&quot;,&quot;backgroundColor&quot;:&quot;#FFFFFF&quot;,&quot;backgroundColorModified&quot;:false,&quot;ts&quot;:1620120061141,&quot;cs&quot;:&quot;gjQjNEWYAOdB8ihS1yh0fA==&quot;,&quot;size&quot;:{&quot;width&quot;:276.75,&quot;height&quot;:34.5}}" id="220" name="Google Shape;220;p35"/>
          <p:cNvPicPr preferRelativeResize="0"/>
          <p:nvPr/>
        </p:nvPicPr>
        <p:blipFill>
          <a:blip r:embed="rId6">
            <a:alphaModFix/>
          </a:blip>
          <a:stretch>
            <a:fillRect/>
          </a:stretch>
        </p:blipFill>
        <p:spPr>
          <a:xfrm>
            <a:off x="1223125" y="3743675"/>
            <a:ext cx="1910176" cy="238125"/>
          </a:xfrm>
          <a:prstGeom prst="rect">
            <a:avLst/>
          </a:prstGeom>
          <a:noFill/>
          <a:ln>
            <a:noFill/>
          </a:ln>
        </p:spPr>
      </p:pic>
      <p:pic>
        <p:nvPicPr>
          <p:cNvPr descr="{&quot;code&quot;:&quot;$\\delta_{i}\\,=\\,\\left|\\tfrac{1}{U_{i}}\\right|\\,\\sum_{u\\,\\in\\,U_{i}}^{}\\left(r_{u,i}\\,-\\,\\delta_{u\\,}-\\,\\mu\\right)$&quot;,&quot;backgroundColor&quot;:&quot;#FFFFFF&quot;,&quot;font&quot;:{&quot;color&quot;:&quot;#595959&quot;,&quot;family&quot;:&quot;Proxima Nova&quot;,&quot;size&quot;:18},&quot;backgroundColorModified&quot;:false,&quot;type&quot;:&quot;$&quot;,&quot;aid&quot;:null,&quot;id&quot;:&quot;7&quot;,&quot;ts&quot;:1620120163244,&quot;cs&quot;:&quot;tr2N+ilGn7/pXkOyDXeIVw==&quot;,&quot;size&quot;:{&quot;width&quot;:337.75,&quot;height&quot;:34.5}}" id="221" name="Google Shape;221;p35"/>
          <p:cNvPicPr preferRelativeResize="0"/>
          <p:nvPr/>
        </p:nvPicPr>
        <p:blipFill>
          <a:blip r:embed="rId7">
            <a:alphaModFix/>
          </a:blip>
          <a:stretch>
            <a:fillRect/>
          </a:stretch>
        </p:blipFill>
        <p:spPr>
          <a:xfrm>
            <a:off x="1223125" y="4041600"/>
            <a:ext cx="2331123" cy="238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227" name="Google Shape;227;p36"/>
          <p:cNvPicPr preferRelativeResize="0"/>
          <p:nvPr/>
        </p:nvPicPr>
        <p:blipFill rotWithShape="1">
          <a:blip r:embed="rId3">
            <a:alphaModFix/>
          </a:blip>
          <a:srcRect b="2756" l="0" r="1835" t="867"/>
          <a:stretch/>
        </p:blipFill>
        <p:spPr>
          <a:xfrm>
            <a:off x="2249325" y="994400"/>
            <a:ext cx="4585975" cy="4027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(On 3 different food datasets)</a:t>
            </a:r>
            <a:endParaRPr/>
          </a:p>
        </p:txBody>
      </p:sp>
      <p:sp>
        <p:nvSpPr>
          <p:cNvPr id="233" name="Google Shape;23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b="1" lang="en"/>
              <a:t>On Amazon Fine Foods Dataset:</a:t>
            </a:r>
            <a:endParaRPr b="1"/>
          </a:p>
          <a:p>
            <a:pPr indent="-323850" lvl="1" marL="914400" rtl="0" algn="l">
              <a:lnSpc>
                <a:spcPct val="200000"/>
              </a:lnSpc>
              <a:spcBef>
                <a:spcPts val="0"/>
              </a:spcBef>
              <a:spcAft>
                <a:spcPts val="0"/>
              </a:spcAft>
              <a:buSzPts val="1500"/>
              <a:buChar char="○"/>
            </a:pPr>
            <a:r>
              <a:rPr lang="en" sz="1500"/>
              <a:t>MAE = </a:t>
            </a:r>
            <a:r>
              <a:rPr lang="en" sz="1500">
                <a:highlight>
                  <a:schemeClr val="lt1"/>
                </a:highlight>
              </a:rPr>
              <a:t>0.987814950157182</a:t>
            </a:r>
            <a:endParaRPr b="1"/>
          </a:p>
          <a:p>
            <a:pPr indent="-342900" lvl="0" marL="457200" rtl="0" algn="l">
              <a:lnSpc>
                <a:spcPct val="200000"/>
              </a:lnSpc>
              <a:spcBef>
                <a:spcPts val="0"/>
              </a:spcBef>
              <a:spcAft>
                <a:spcPts val="0"/>
              </a:spcAft>
              <a:buSzPts val="1800"/>
              <a:buChar char="●"/>
            </a:pPr>
            <a:r>
              <a:rPr b="1" lang="en"/>
              <a:t>On Raw Data Interaction Dataset:</a:t>
            </a:r>
            <a:endParaRPr b="1"/>
          </a:p>
          <a:p>
            <a:pPr indent="-323850" lvl="1" marL="914400" rtl="0" algn="l">
              <a:lnSpc>
                <a:spcPct val="200000"/>
              </a:lnSpc>
              <a:spcBef>
                <a:spcPts val="0"/>
              </a:spcBef>
              <a:spcAft>
                <a:spcPts val="0"/>
              </a:spcAft>
              <a:buSzPts val="1500"/>
              <a:buChar char="○"/>
            </a:pPr>
            <a:r>
              <a:rPr lang="en" sz="1500"/>
              <a:t>MAE = </a:t>
            </a:r>
            <a:r>
              <a:rPr lang="en" sz="1500">
                <a:highlight>
                  <a:srgbClr val="FFFFFF"/>
                </a:highlight>
              </a:rPr>
              <a:t>0</a:t>
            </a:r>
            <a:r>
              <a:rPr lang="en" sz="1500">
                <a:highlight>
                  <a:srgbClr val="FFFFFF"/>
                </a:highlight>
              </a:rPr>
              <a:t>.744742798799487</a:t>
            </a:r>
            <a:endParaRPr sz="1500">
              <a:highlight>
                <a:srgbClr val="FFFFFF"/>
              </a:highlight>
            </a:endParaRPr>
          </a:p>
          <a:p>
            <a:pPr indent="-342900" lvl="0" marL="457200" rtl="0" algn="l">
              <a:lnSpc>
                <a:spcPct val="200000"/>
              </a:lnSpc>
              <a:spcBef>
                <a:spcPts val="0"/>
              </a:spcBef>
              <a:spcAft>
                <a:spcPts val="0"/>
              </a:spcAft>
              <a:buSzPts val="1800"/>
              <a:buChar char="●"/>
            </a:pPr>
            <a:r>
              <a:rPr b="1" lang="en"/>
              <a:t>On Reviews Dataset (food.com):</a:t>
            </a:r>
            <a:endParaRPr b="1"/>
          </a:p>
          <a:p>
            <a:pPr indent="-323850" lvl="1" marL="914400" rtl="0" algn="l">
              <a:lnSpc>
                <a:spcPct val="200000"/>
              </a:lnSpc>
              <a:spcBef>
                <a:spcPts val="0"/>
              </a:spcBef>
              <a:spcAft>
                <a:spcPts val="0"/>
              </a:spcAft>
              <a:buSzPts val="1500"/>
              <a:buChar char="○"/>
            </a:pPr>
            <a:r>
              <a:rPr lang="en" sz="1500"/>
              <a:t>MAE = </a:t>
            </a:r>
            <a:r>
              <a:rPr lang="en" sz="1500">
                <a:highlight>
                  <a:schemeClr val="lt1"/>
                </a:highlight>
              </a:rPr>
              <a:t>0.887674574834553</a:t>
            </a:r>
            <a:endParaRPr sz="1500">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Survey’s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4</a:t>
            </a:r>
            <a:endParaRPr/>
          </a:p>
        </p:txBody>
      </p:sp>
      <p:sp>
        <p:nvSpPr>
          <p:cNvPr id="244" name="Google Shape;244;p39"/>
          <p:cNvSpPr txBox="1"/>
          <p:nvPr/>
        </p:nvSpPr>
        <p:spPr>
          <a:xfrm>
            <a:off x="1702300" y="2966925"/>
            <a:ext cx="598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A Graph-based Recommender System for Food Products.</a:t>
            </a:r>
            <a:endParaRPr sz="15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50" name="Google Shape;25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Class of Technique: Neighborhood Approach</a:t>
            </a:r>
            <a:endParaRPr/>
          </a:p>
          <a:p>
            <a:pPr indent="-342900" lvl="0" marL="457200" rtl="0" algn="l">
              <a:lnSpc>
                <a:spcPct val="150000"/>
              </a:lnSpc>
              <a:spcBef>
                <a:spcPts val="0"/>
              </a:spcBef>
              <a:spcAft>
                <a:spcPts val="0"/>
              </a:spcAft>
              <a:buSzPts val="1800"/>
              <a:buChar char="●"/>
            </a:pPr>
            <a:r>
              <a:rPr lang="en"/>
              <a:t>Recommendation: Top K Recommendations</a:t>
            </a:r>
            <a:endParaRPr/>
          </a:p>
          <a:p>
            <a:pPr indent="-342900" lvl="0" marL="457200" rtl="0" algn="l">
              <a:lnSpc>
                <a:spcPct val="150000"/>
              </a:lnSpc>
              <a:spcBef>
                <a:spcPts val="0"/>
              </a:spcBef>
              <a:spcAft>
                <a:spcPts val="0"/>
              </a:spcAft>
              <a:buSzPts val="1800"/>
              <a:buChar char="●"/>
            </a:pPr>
            <a:r>
              <a:rPr lang="en"/>
              <a:t>Neighbourhood Graph</a:t>
            </a:r>
            <a:endParaRPr/>
          </a:p>
          <a:p>
            <a:pPr indent="-342900" lvl="0" marL="457200" rtl="0" algn="l">
              <a:lnSpc>
                <a:spcPct val="150000"/>
              </a:lnSpc>
              <a:spcBef>
                <a:spcPts val="0"/>
              </a:spcBef>
              <a:spcAft>
                <a:spcPts val="0"/>
              </a:spcAft>
              <a:buSzPts val="1800"/>
              <a:buChar char="●"/>
            </a:pPr>
            <a:r>
              <a:rPr lang="en"/>
              <a:t>Similarity Based on Reviews</a:t>
            </a:r>
            <a:endParaRPr/>
          </a:p>
          <a:p>
            <a:pPr indent="-342900" lvl="0" marL="457200" rtl="0" algn="l">
              <a:lnSpc>
                <a:spcPct val="150000"/>
              </a:lnSpc>
              <a:spcBef>
                <a:spcPts val="0"/>
              </a:spcBef>
              <a:spcAft>
                <a:spcPts val="0"/>
              </a:spcAft>
              <a:buSzPts val="1800"/>
              <a:buChar char="●"/>
            </a:pPr>
            <a:r>
              <a:rPr lang="en"/>
              <a:t>Similarity Using PageRank Algorithm</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Methodology</a:t>
            </a:r>
            <a:endParaRPr/>
          </a:p>
          <a:p>
            <a:pPr indent="0" lvl="0" marL="0" rtl="0" algn="l">
              <a:spcBef>
                <a:spcPts val="0"/>
              </a:spcBef>
              <a:spcAft>
                <a:spcPts val="0"/>
              </a:spcAft>
              <a:buNone/>
            </a:pPr>
            <a:r>
              <a:t/>
            </a:r>
            <a:endParaRPr/>
          </a:p>
        </p:txBody>
      </p:sp>
      <p:sp>
        <p:nvSpPr>
          <p:cNvPr id="256" name="Google Shape;256;p41"/>
          <p:cNvSpPr txBox="1"/>
          <p:nvPr>
            <p:ph idx="1" type="body"/>
          </p:nvPr>
        </p:nvSpPr>
        <p:spPr>
          <a:xfrm>
            <a:off x="311700" y="1152475"/>
            <a:ext cx="53013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Pre-process</a:t>
            </a:r>
            <a:endParaRPr/>
          </a:p>
          <a:p>
            <a:pPr indent="-342900" lvl="0" marL="457200" rtl="0" algn="l">
              <a:lnSpc>
                <a:spcPct val="150000"/>
              </a:lnSpc>
              <a:spcBef>
                <a:spcPts val="0"/>
              </a:spcBef>
              <a:spcAft>
                <a:spcPts val="0"/>
              </a:spcAft>
              <a:buSzPts val="1800"/>
              <a:buChar char="●"/>
            </a:pPr>
            <a:r>
              <a:rPr lang="en"/>
              <a:t>Tokenization</a:t>
            </a:r>
            <a:endParaRPr/>
          </a:p>
          <a:p>
            <a:pPr indent="-342900" lvl="0" marL="457200" rtl="0" algn="l">
              <a:lnSpc>
                <a:spcPct val="150000"/>
              </a:lnSpc>
              <a:spcBef>
                <a:spcPts val="0"/>
              </a:spcBef>
              <a:spcAft>
                <a:spcPts val="0"/>
              </a:spcAft>
              <a:buSzPts val="1800"/>
              <a:buChar char="●"/>
            </a:pPr>
            <a:r>
              <a:rPr lang="en"/>
              <a:t>Dimensionality Reduction</a:t>
            </a:r>
            <a:endParaRPr/>
          </a:p>
          <a:p>
            <a:pPr indent="-342900" lvl="0" marL="457200" rtl="0" algn="l">
              <a:lnSpc>
                <a:spcPct val="150000"/>
              </a:lnSpc>
              <a:spcBef>
                <a:spcPts val="0"/>
              </a:spcBef>
              <a:spcAft>
                <a:spcPts val="0"/>
              </a:spcAft>
              <a:buSzPts val="1800"/>
              <a:buChar char="●"/>
            </a:pPr>
            <a:r>
              <a:rPr lang="en"/>
              <a:t>Neighbourhood Formation</a:t>
            </a:r>
            <a:endParaRPr/>
          </a:p>
          <a:p>
            <a:pPr indent="-342900" lvl="0" marL="457200" rtl="0" algn="l">
              <a:lnSpc>
                <a:spcPct val="150000"/>
              </a:lnSpc>
              <a:spcBef>
                <a:spcPts val="0"/>
              </a:spcBef>
              <a:spcAft>
                <a:spcPts val="0"/>
              </a:spcAft>
              <a:buSzPts val="1800"/>
              <a:buChar char="●"/>
            </a:pPr>
            <a:r>
              <a:rPr lang="en"/>
              <a:t>Graph Generation</a:t>
            </a:r>
            <a:endParaRPr/>
          </a:p>
          <a:p>
            <a:pPr indent="-342900" lvl="0" marL="457200" rtl="0" algn="l">
              <a:lnSpc>
                <a:spcPct val="150000"/>
              </a:lnSpc>
              <a:spcBef>
                <a:spcPts val="0"/>
              </a:spcBef>
              <a:spcAft>
                <a:spcPts val="0"/>
              </a:spcAft>
              <a:buSzPts val="1800"/>
              <a:buChar char="●"/>
            </a:pPr>
            <a:r>
              <a:rPr lang="en"/>
              <a:t>Community Detection</a:t>
            </a:r>
            <a:endParaRPr/>
          </a:p>
          <a:p>
            <a:pPr indent="-342900" lvl="0" marL="457200" rtl="0" algn="l">
              <a:lnSpc>
                <a:spcPct val="150000"/>
              </a:lnSpc>
              <a:spcBef>
                <a:spcPts val="0"/>
              </a:spcBef>
              <a:spcAft>
                <a:spcPts val="0"/>
              </a:spcAft>
              <a:buSzPts val="1800"/>
              <a:buChar char="●"/>
            </a:pPr>
            <a:r>
              <a:rPr lang="en"/>
              <a:t>Ranking Products within Communities</a:t>
            </a:r>
            <a:endParaRPr/>
          </a:p>
          <a:p>
            <a:pPr indent="-342900" lvl="0" marL="457200" rtl="0" algn="l">
              <a:lnSpc>
                <a:spcPct val="150000"/>
              </a:lnSpc>
              <a:spcBef>
                <a:spcPts val="0"/>
              </a:spcBef>
              <a:spcAft>
                <a:spcPts val="0"/>
              </a:spcAft>
              <a:buSzPts val="1800"/>
              <a:buChar char="●"/>
            </a:pPr>
            <a:r>
              <a:rPr lang="en"/>
              <a:t>Generating top K recommendations</a:t>
            </a:r>
            <a:endParaRPr/>
          </a:p>
        </p:txBody>
      </p:sp>
      <p:pic>
        <p:nvPicPr>
          <p:cNvPr id="257" name="Google Shape;257;p41"/>
          <p:cNvPicPr preferRelativeResize="0"/>
          <p:nvPr/>
        </p:nvPicPr>
        <p:blipFill>
          <a:blip r:embed="rId3">
            <a:alphaModFix/>
          </a:blip>
          <a:stretch>
            <a:fillRect/>
          </a:stretch>
        </p:blipFill>
        <p:spPr>
          <a:xfrm>
            <a:off x="5122099" y="1061650"/>
            <a:ext cx="3688325" cy="36999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a:t>
            </a:r>
            <a:endParaRPr/>
          </a:p>
          <a:p>
            <a:pPr indent="0" lvl="0" marL="0" rtl="0" algn="l">
              <a:spcBef>
                <a:spcPts val="0"/>
              </a:spcBef>
              <a:spcAft>
                <a:spcPts val="0"/>
              </a:spcAft>
              <a:buNone/>
            </a:pPr>
            <a:r>
              <a:t/>
            </a:r>
            <a:endParaRPr/>
          </a:p>
        </p:txBody>
      </p:sp>
      <p:sp>
        <p:nvSpPr>
          <p:cNvPr id="263" name="Google Shape;263;p42"/>
          <p:cNvSpPr txBox="1"/>
          <p:nvPr>
            <p:ph idx="1" type="body"/>
          </p:nvPr>
        </p:nvSpPr>
        <p:spPr>
          <a:xfrm>
            <a:off x="1924025" y="4303275"/>
            <a:ext cx="56493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 5 Recommendations generated for the products</a:t>
            </a:r>
            <a:endParaRPr b="1"/>
          </a:p>
          <a:p>
            <a:pPr indent="0" lvl="0" marL="0" rtl="0" algn="l">
              <a:spcBef>
                <a:spcPts val="1600"/>
              </a:spcBef>
              <a:spcAft>
                <a:spcPts val="1600"/>
              </a:spcAft>
              <a:buNone/>
            </a:pPr>
            <a:r>
              <a:t/>
            </a:r>
            <a:endParaRPr b="1"/>
          </a:p>
        </p:txBody>
      </p:sp>
      <p:pic>
        <p:nvPicPr>
          <p:cNvPr id="264" name="Google Shape;264;p42"/>
          <p:cNvPicPr preferRelativeResize="0"/>
          <p:nvPr/>
        </p:nvPicPr>
        <p:blipFill>
          <a:blip r:embed="rId3">
            <a:alphaModFix/>
          </a:blip>
          <a:stretch>
            <a:fillRect/>
          </a:stretch>
        </p:blipFill>
        <p:spPr>
          <a:xfrm>
            <a:off x="152400" y="1275575"/>
            <a:ext cx="8839199" cy="29196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5</a:t>
            </a:r>
            <a:endParaRPr/>
          </a:p>
        </p:txBody>
      </p:sp>
      <p:sp>
        <p:nvSpPr>
          <p:cNvPr id="270" name="Google Shape;270;p43"/>
          <p:cNvSpPr txBox="1"/>
          <p:nvPr/>
        </p:nvSpPr>
        <p:spPr>
          <a:xfrm>
            <a:off x="2413600" y="2966925"/>
            <a:ext cx="4772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Flavour Enhanced Food Recommendation.</a:t>
            </a:r>
            <a:endParaRPr sz="15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Various Datasets we have used.</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Amazon “</a:t>
            </a:r>
            <a:r>
              <a:rPr b="1" lang="en"/>
              <a:t>Fine Food</a:t>
            </a:r>
            <a:r>
              <a:rPr lang="en"/>
              <a:t>” dataset.</a:t>
            </a:r>
            <a:endParaRPr/>
          </a:p>
          <a:p>
            <a:pPr indent="-317500" lvl="1" marL="914400" rtl="0" algn="l">
              <a:lnSpc>
                <a:spcPct val="200000"/>
              </a:lnSpc>
              <a:spcBef>
                <a:spcPts val="0"/>
              </a:spcBef>
              <a:spcAft>
                <a:spcPts val="0"/>
              </a:spcAft>
              <a:buSzPts val="1400"/>
              <a:buChar char="○"/>
            </a:pPr>
            <a:r>
              <a:rPr lang="en"/>
              <a:t>Link: </a:t>
            </a:r>
            <a:r>
              <a:rPr lang="en" u="sng">
                <a:solidFill>
                  <a:schemeClr val="hlink"/>
                </a:solidFill>
                <a:hlinkClick r:id="rId3"/>
              </a:rPr>
              <a:t>https://snap.stanford.edu/data/web-FineFoods.html</a:t>
            </a:r>
            <a:endParaRPr/>
          </a:p>
          <a:p>
            <a:pPr indent="-342900" lvl="0" marL="457200" rtl="0" algn="l">
              <a:lnSpc>
                <a:spcPct val="200000"/>
              </a:lnSpc>
              <a:spcBef>
                <a:spcPts val="0"/>
              </a:spcBef>
              <a:spcAft>
                <a:spcPts val="0"/>
              </a:spcAft>
              <a:buSzPts val="1800"/>
              <a:buChar char="●"/>
            </a:pPr>
            <a:r>
              <a:rPr b="1" lang="en"/>
              <a:t>“</a:t>
            </a:r>
            <a:r>
              <a:rPr b="1" lang="en"/>
              <a:t>Raw Data Interaction”</a:t>
            </a:r>
            <a:r>
              <a:rPr lang="en"/>
              <a:t> dataset from the kaggle’s </a:t>
            </a:r>
            <a:r>
              <a:rPr lang="en"/>
              <a:t>competition</a:t>
            </a:r>
            <a:r>
              <a:rPr lang="en"/>
              <a:t>.</a:t>
            </a:r>
            <a:endParaRPr/>
          </a:p>
          <a:p>
            <a:pPr indent="-317500" lvl="1" marL="914400" rtl="0" algn="l">
              <a:lnSpc>
                <a:spcPct val="200000"/>
              </a:lnSpc>
              <a:spcBef>
                <a:spcPts val="0"/>
              </a:spcBef>
              <a:spcAft>
                <a:spcPts val="0"/>
              </a:spcAft>
              <a:buSzPts val="1400"/>
              <a:buChar char="○"/>
            </a:pPr>
            <a:r>
              <a:rPr lang="en"/>
              <a:t>Link: </a:t>
            </a:r>
            <a:r>
              <a:rPr lang="en" u="sng">
                <a:solidFill>
                  <a:schemeClr val="hlink"/>
                </a:solidFill>
                <a:hlinkClick r:id="rId4"/>
              </a:rPr>
              <a:t>https://www.kaggle.com/elisaxxygao/foodrecsysv1?select=raw-data_recipe.csv</a:t>
            </a:r>
            <a:endParaRPr/>
          </a:p>
          <a:p>
            <a:pPr indent="-342900" lvl="0" marL="457200" rtl="0" algn="l">
              <a:lnSpc>
                <a:spcPct val="200000"/>
              </a:lnSpc>
              <a:spcBef>
                <a:spcPts val="0"/>
              </a:spcBef>
              <a:spcAft>
                <a:spcPts val="0"/>
              </a:spcAft>
              <a:buSzPts val="1800"/>
              <a:buChar char="●"/>
            </a:pPr>
            <a:r>
              <a:rPr b="1" lang="en"/>
              <a:t>“Reviews”</a:t>
            </a:r>
            <a:r>
              <a:rPr lang="en"/>
              <a:t> dataset from </a:t>
            </a:r>
            <a:r>
              <a:rPr b="1" lang="en"/>
              <a:t>food.com</a:t>
            </a:r>
            <a:endParaRPr b="1"/>
          </a:p>
          <a:p>
            <a:pPr indent="-317500" lvl="1" marL="914400" rtl="0" algn="l">
              <a:lnSpc>
                <a:spcPct val="200000"/>
              </a:lnSpc>
              <a:spcBef>
                <a:spcPts val="0"/>
              </a:spcBef>
              <a:spcAft>
                <a:spcPts val="0"/>
              </a:spcAft>
              <a:buSzPts val="1400"/>
              <a:buChar char="○"/>
            </a:pPr>
            <a:r>
              <a:rPr lang="en"/>
              <a:t>Link: </a:t>
            </a:r>
            <a:r>
              <a:rPr lang="en" u="sng">
                <a:solidFill>
                  <a:schemeClr val="hlink"/>
                </a:solidFill>
                <a:hlinkClick r:id="rId5"/>
              </a:rPr>
              <a:t>https://www.kaggle.com/irkaal/foodcom-recipes-and-reviews?select=reviews.csv</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76" name="Google Shape;276;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Idea: Use flavour as a feature to enhance recommendations</a:t>
            </a:r>
            <a:endParaRPr/>
          </a:p>
          <a:p>
            <a:pPr indent="-342900" lvl="0" marL="457200" rtl="0" algn="l">
              <a:lnSpc>
                <a:spcPct val="150000"/>
              </a:lnSpc>
              <a:spcBef>
                <a:spcPts val="0"/>
              </a:spcBef>
              <a:spcAft>
                <a:spcPts val="0"/>
              </a:spcAft>
              <a:buSzPts val="1800"/>
              <a:buChar char="●"/>
            </a:pPr>
            <a:r>
              <a:rPr lang="en"/>
              <a:t>Motivation: In healthy food recommendation - recommended product may not suit the user’s taste</a:t>
            </a:r>
            <a:endParaRPr/>
          </a:p>
          <a:p>
            <a:pPr indent="-342900" lvl="0" marL="457200" rtl="0" algn="l">
              <a:lnSpc>
                <a:spcPct val="150000"/>
              </a:lnSpc>
              <a:spcBef>
                <a:spcPts val="0"/>
              </a:spcBef>
              <a:spcAft>
                <a:spcPts val="0"/>
              </a:spcAft>
              <a:buSzPts val="1800"/>
              <a:buChar char="●"/>
            </a:pPr>
            <a:r>
              <a:rPr lang="en"/>
              <a:t>Approach: Content based filtering incorporating flavour.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a:p>
            <a:pPr indent="0" lvl="0" marL="0" rtl="0" algn="l">
              <a:spcBef>
                <a:spcPts val="0"/>
              </a:spcBef>
              <a:spcAft>
                <a:spcPts val="0"/>
              </a:spcAft>
              <a:buNone/>
            </a:pPr>
            <a:r>
              <a:t/>
            </a:r>
            <a:endParaRPr/>
          </a:p>
        </p:txBody>
      </p:sp>
      <p:sp>
        <p:nvSpPr>
          <p:cNvPr id="282" name="Google Shape;28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Flavour Computing using biological information:</a:t>
            </a:r>
            <a:endParaRPr/>
          </a:p>
          <a:p>
            <a:pPr indent="0" lvl="0" marL="0" rtl="0" algn="l">
              <a:spcBef>
                <a:spcPts val="1600"/>
              </a:spcBef>
              <a:spcAft>
                <a:spcPts val="1600"/>
              </a:spcAft>
              <a:buNone/>
            </a:pPr>
            <a:r>
              <a:t/>
            </a:r>
            <a:endParaRPr/>
          </a:p>
        </p:txBody>
      </p:sp>
      <p:pic>
        <p:nvPicPr>
          <p:cNvPr id="283" name="Google Shape;283;p45"/>
          <p:cNvPicPr preferRelativeResize="0"/>
          <p:nvPr/>
        </p:nvPicPr>
        <p:blipFill>
          <a:blip r:embed="rId3">
            <a:alphaModFix/>
          </a:blip>
          <a:stretch>
            <a:fillRect/>
          </a:stretch>
        </p:blipFill>
        <p:spPr>
          <a:xfrm>
            <a:off x="856750" y="1674475"/>
            <a:ext cx="2491550" cy="397675"/>
          </a:xfrm>
          <a:prstGeom prst="rect">
            <a:avLst/>
          </a:prstGeom>
          <a:noFill/>
          <a:ln>
            <a:noFill/>
          </a:ln>
          <a:effectLst>
            <a:outerShdw blurRad="57150" rotWithShape="0" algn="bl" dir="5400000" dist="19050">
              <a:srgbClr val="000000">
                <a:alpha val="50000"/>
              </a:srgbClr>
            </a:outerShdw>
          </a:effectLst>
        </p:spPr>
      </p:pic>
      <p:pic>
        <p:nvPicPr>
          <p:cNvPr id="284" name="Google Shape;284;p45"/>
          <p:cNvPicPr preferRelativeResize="0"/>
          <p:nvPr/>
        </p:nvPicPr>
        <p:blipFill>
          <a:blip r:embed="rId4">
            <a:alphaModFix/>
          </a:blip>
          <a:stretch>
            <a:fillRect/>
          </a:stretch>
        </p:blipFill>
        <p:spPr>
          <a:xfrm>
            <a:off x="907897" y="2204250"/>
            <a:ext cx="2440400" cy="1400175"/>
          </a:xfrm>
          <a:prstGeom prst="rect">
            <a:avLst/>
          </a:prstGeom>
          <a:noFill/>
          <a:ln>
            <a:noFill/>
          </a:ln>
          <a:effectLst>
            <a:outerShdw blurRad="57150" rotWithShape="0" algn="bl" dir="5400000" dist="19050">
              <a:srgbClr val="000000">
                <a:alpha val="50000"/>
              </a:srgbClr>
            </a:outerShdw>
          </a:effectLst>
        </p:spPr>
      </p:pic>
      <p:pic>
        <p:nvPicPr>
          <p:cNvPr id="285" name="Google Shape;285;p45"/>
          <p:cNvPicPr preferRelativeResize="0"/>
          <p:nvPr/>
        </p:nvPicPr>
        <p:blipFill>
          <a:blip r:embed="rId5">
            <a:alphaModFix/>
          </a:blip>
          <a:stretch>
            <a:fillRect/>
          </a:stretch>
        </p:blipFill>
        <p:spPr>
          <a:xfrm>
            <a:off x="907900" y="3675365"/>
            <a:ext cx="2491550" cy="1239910"/>
          </a:xfrm>
          <a:prstGeom prst="rect">
            <a:avLst/>
          </a:prstGeom>
          <a:noFill/>
          <a:ln>
            <a:noFill/>
          </a:ln>
          <a:effectLst>
            <a:outerShdw blurRad="57150" rotWithShape="0" algn="bl" dir="5400000" dist="19050">
              <a:srgbClr val="000000">
                <a:alpha val="50000"/>
              </a:srgbClr>
            </a:outerShdw>
          </a:effectLst>
        </p:spPr>
      </p:pic>
      <p:pic>
        <p:nvPicPr>
          <p:cNvPr id="286" name="Google Shape;286;p45"/>
          <p:cNvPicPr preferRelativeResize="0"/>
          <p:nvPr/>
        </p:nvPicPr>
        <p:blipFill>
          <a:blip r:embed="rId6">
            <a:alphaModFix/>
          </a:blip>
          <a:stretch>
            <a:fillRect/>
          </a:stretch>
        </p:blipFill>
        <p:spPr>
          <a:xfrm>
            <a:off x="4725797" y="1674475"/>
            <a:ext cx="2920025" cy="966325"/>
          </a:xfrm>
          <a:prstGeom prst="rect">
            <a:avLst/>
          </a:prstGeom>
          <a:noFill/>
          <a:ln>
            <a:noFill/>
          </a:ln>
          <a:effectLst>
            <a:outerShdw blurRad="57150" rotWithShape="0" algn="bl" dir="5400000" dist="19050">
              <a:srgbClr val="000000">
                <a:alpha val="50000"/>
              </a:srgbClr>
            </a:outerShdw>
          </a:effectLst>
        </p:spPr>
      </p:pic>
      <p:pic>
        <p:nvPicPr>
          <p:cNvPr id="287" name="Google Shape;287;p45"/>
          <p:cNvPicPr preferRelativeResize="0"/>
          <p:nvPr/>
        </p:nvPicPr>
        <p:blipFill>
          <a:blip r:embed="rId7">
            <a:alphaModFix/>
          </a:blip>
          <a:stretch>
            <a:fillRect/>
          </a:stretch>
        </p:blipFill>
        <p:spPr>
          <a:xfrm>
            <a:off x="4832250" y="3722325"/>
            <a:ext cx="2920025" cy="1353050"/>
          </a:xfrm>
          <a:prstGeom prst="rect">
            <a:avLst/>
          </a:prstGeom>
          <a:noFill/>
          <a:ln>
            <a:noFill/>
          </a:ln>
          <a:effectLst>
            <a:outerShdw blurRad="57150" rotWithShape="0" algn="bl" dir="5400000" dist="19050">
              <a:srgbClr val="000000">
                <a:alpha val="50000"/>
              </a:srgbClr>
            </a:outerShdw>
          </a:effectLst>
        </p:spPr>
      </p:pic>
      <p:pic>
        <p:nvPicPr>
          <p:cNvPr id="288" name="Google Shape;288;p45"/>
          <p:cNvPicPr preferRelativeResize="0"/>
          <p:nvPr/>
        </p:nvPicPr>
        <p:blipFill>
          <a:blip r:embed="rId8">
            <a:alphaModFix/>
          </a:blip>
          <a:stretch>
            <a:fillRect/>
          </a:stretch>
        </p:blipFill>
        <p:spPr>
          <a:xfrm>
            <a:off x="5574298" y="2793123"/>
            <a:ext cx="1297350" cy="806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294" name="Google Shape;294;p46"/>
          <p:cNvSpPr txBox="1"/>
          <p:nvPr>
            <p:ph idx="1" type="body"/>
          </p:nvPr>
        </p:nvSpPr>
        <p:spPr>
          <a:xfrm>
            <a:off x="311700" y="1152475"/>
            <a:ext cx="5167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Find error in taste score for food items using user survey</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Associate food Items with Tags: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Calculate TF-IDF for tags using: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5" name="Google Shape;295;p46"/>
          <p:cNvPicPr preferRelativeResize="0"/>
          <p:nvPr/>
        </p:nvPicPr>
        <p:blipFill>
          <a:blip r:embed="rId3">
            <a:alphaModFix/>
          </a:blip>
          <a:stretch>
            <a:fillRect/>
          </a:stretch>
        </p:blipFill>
        <p:spPr>
          <a:xfrm>
            <a:off x="561925" y="1912025"/>
            <a:ext cx="3891850" cy="504125"/>
          </a:xfrm>
          <a:prstGeom prst="rect">
            <a:avLst/>
          </a:prstGeom>
          <a:noFill/>
          <a:ln>
            <a:noFill/>
          </a:ln>
          <a:effectLst>
            <a:outerShdw blurRad="57150" rotWithShape="0" algn="bl" dir="5400000" dist="19050">
              <a:srgbClr val="000000">
                <a:alpha val="50000"/>
              </a:srgbClr>
            </a:outerShdw>
          </a:effectLst>
        </p:spPr>
      </p:pic>
      <p:pic>
        <p:nvPicPr>
          <p:cNvPr id="296" name="Google Shape;296;p46"/>
          <p:cNvPicPr preferRelativeResize="0"/>
          <p:nvPr/>
        </p:nvPicPr>
        <p:blipFill>
          <a:blip r:embed="rId4">
            <a:alphaModFix/>
          </a:blip>
          <a:stretch>
            <a:fillRect/>
          </a:stretch>
        </p:blipFill>
        <p:spPr>
          <a:xfrm>
            <a:off x="529150" y="2959325"/>
            <a:ext cx="3789608" cy="628650"/>
          </a:xfrm>
          <a:prstGeom prst="rect">
            <a:avLst/>
          </a:prstGeom>
          <a:noFill/>
          <a:ln>
            <a:noFill/>
          </a:ln>
          <a:effectLst>
            <a:outerShdw blurRad="57150" rotWithShape="0" algn="bl" dir="5400000" dist="19050">
              <a:srgbClr val="000000">
                <a:alpha val="50000"/>
              </a:srgbClr>
            </a:outerShdw>
          </a:effectLst>
        </p:spPr>
      </p:pic>
      <p:pic>
        <p:nvPicPr>
          <p:cNvPr id="297" name="Google Shape;297;p46"/>
          <p:cNvPicPr preferRelativeResize="0"/>
          <p:nvPr/>
        </p:nvPicPr>
        <p:blipFill>
          <a:blip r:embed="rId5">
            <a:alphaModFix/>
          </a:blip>
          <a:stretch>
            <a:fillRect/>
          </a:stretch>
        </p:blipFill>
        <p:spPr>
          <a:xfrm>
            <a:off x="1023013" y="3940225"/>
            <a:ext cx="1990725" cy="628650"/>
          </a:xfrm>
          <a:prstGeom prst="rect">
            <a:avLst/>
          </a:prstGeom>
          <a:noFill/>
          <a:ln>
            <a:noFill/>
          </a:ln>
          <a:effectLst>
            <a:outerShdw blurRad="57150" rotWithShape="0" algn="bl" dir="5400000" dist="19050">
              <a:srgbClr val="000000">
                <a:alpha val="50000"/>
              </a:srgbClr>
            </a:outerShdw>
          </a:effectLst>
        </p:spPr>
      </p:pic>
      <p:sp>
        <p:nvSpPr>
          <p:cNvPr id="298" name="Google Shape;298;p46"/>
          <p:cNvSpPr txBox="1"/>
          <p:nvPr>
            <p:ph idx="1" type="body"/>
          </p:nvPr>
        </p:nvSpPr>
        <p:spPr>
          <a:xfrm>
            <a:off x="5585775" y="1296700"/>
            <a:ext cx="3558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Generate Preference Score for unrated dish </a:t>
            </a:r>
            <a:r>
              <a:rPr i="1" lang="en"/>
              <a:t>‘i’</a:t>
            </a:r>
            <a:r>
              <a:rPr lang="en"/>
              <a:t> using:</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Alpha = dishes rated by the user</a:t>
            </a:r>
            <a:endParaRPr/>
          </a:p>
          <a:p>
            <a:pPr indent="0" lvl="0" marL="0" rtl="0" algn="l">
              <a:spcBef>
                <a:spcPts val="1600"/>
              </a:spcBef>
              <a:spcAft>
                <a:spcPts val="1600"/>
              </a:spcAft>
              <a:buNone/>
            </a:pPr>
            <a:r>
              <a:rPr lang="en"/>
              <a:t>Beta = cosine similarity between dish i and j</a:t>
            </a:r>
            <a:endParaRPr/>
          </a:p>
        </p:txBody>
      </p:sp>
      <p:pic>
        <p:nvPicPr>
          <p:cNvPr id="299" name="Google Shape;299;p46"/>
          <p:cNvPicPr preferRelativeResize="0"/>
          <p:nvPr/>
        </p:nvPicPr>
        <p:blipFill>
          <a:blip r:embed="rId6">
            <a:alphaModFix/>
          </a:blip>
          <a:stretch>
            <a:fillRect/>
          </a:stretch>
        </p:blipFill>
        <p:spPr>
          <a:xfrm>
            <a:off x="5721800" y="2029175"/>
            <a:ext cx="3088625" cy="4218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t/>
            </a:r>
            <a:endParaRPr/>
          </a:p>
        </p:txBody>
      </p:sp>
      <p:pic>
        <p:nvPicPr>
          <p:cNvPr id="305" name="Google Shape;305;p47"/>
          <p:cNvPicPr preferRelativeResize="0"/>
          <p:nvPr/>
        </p:nvPicPr>
        <p:blipFill>
          <a:blip r:embed="rId3">
            <a:alphaModFix/>
          </a:blip>
          <a:stretch>
            <a:fillRect/>
          </a:stretch>
        </p:blipFill>
        <p:spPr>
          <a:xfrm>
            <a:off x="3034275" y="1058375"/>
            <a:ext cx="3142475" cy="38535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6</a:t>
            </a:r>
            <a:endParaRPr/>
          </a:p>
        </p:txBody>
      </p:sp>
      <p:sp>
        <p:nvSpPr>
          <p:cNvPr id="311" name="Google Shape;311;p48"/>
          <p:cNvSpPr txBox="1"/>
          <p:nvPr/>
        </p:nvSpPr>
        <p:spPr>
          <a:xfrm>
            <a:off x="232800" y="2966925"/>
            <a:ext cx="8678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Towards a Knowledge Aware Food Recommender System Exploiting Holistic User Model.</a:t>
            </a:r>
            <a:endParaRPr sz="1500">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17" name="Google Shape;317;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Authors propose a recommendation strategy based on knowledge about food and user’s health related characteristics to generate personalized recipe suggestion</a:t>
            </a:r>
            <a:endParaRPr/>
          </a:p>
          <a:p>
            <a:pPr indent="-342900" lvl="0" marL="457200" rtl="0" algn="l">
              <a:lnSpc>
                <a:spcPct val="150000"/>
              </a:lnSpc>
              <a:spcBef>
                <a:spcPts val="0"/>
              </a:spcBef>
              <a:spcAft>
                <a:spcPts val="0"/>
              </a:spcAft>
              <a:buSzPts val="1800"/>
              <a:buChar char="●"/>
            </a:pPr>
            <a:r>
              <a:rPr lang="en"/>
              <a:t>Use of several personal characteristics and contextual factors to help determine how appropriate a recipe is for a user</a:t>
            </a:r>
            <a:endParaRPr/>
          </a:p>
        </p:txBody>
      </p:sp>
      <p:pic>
        <p:nvPicPr>
          <p:cNvPr id="318" name="Google Shape;318;p49"/>
          <p:cNvPicPr preferRelativeResize="0"/>
          <p:nvPr/>
        </p:nvPicPr>
        <p:blipFill>
          <a:blip r:embed="rId3">
            <a:alphaModFix/>
          </a:blip>
          <a:stretch>
            <a:fillRect/>
          </a:stretch>
        </p:blipFill>
        <p:spPr>
          <a:xfrm>
            <a:off x="2401600" y="3232275"/>
            <a:ext cx="4313550" cy="1820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a:p>
            <a:pPr indent="0" lvl="0" marL="0" rtl="0" algn="l">
              <a:spcBef>
                <a:spcPts val="0"/>
              </a:spcBef>
              <a:spcAft>
                <a:spcPts val="0"/>
              </a:spcAft>
              <a:buNone/>
            </a:pPr>
            <a:r>
              <a:t/>
            </a:r>
            <a:endParaRPr/>
          </a:p>
        </p:txBody>
      </p:sp>
      <p:sp>
        <p:nvSpPr>
          <p:cNvPr id="324" name="Google Shape;324;p50"/>
          <p:cNvSpPr txBox="1"/>
          <p:nvPr>
            <p:ph idx="1" type="body"/>
          </p:nvPr>
        </p:nvSpPr>
        <p:spPr>
          <a:xfrm>
            <a:off x="4121450" y="1152475"/>
            <a:ext cx="4710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Holistic User Model, is a representation of the user which consists of aspects such as demographics, interests, affects, knowledge and skills, psychological traits, behaviour, social connections and health data which can be obtained from smartphones or wearables.</a:t>
            </a:r>
            <a:endParaRPr/>
          </a:p>
          <a:p>
            <a:pPr indent="0" lvl="0" marL="0" rtl="0" algn="l">
              <a:spcBef>
                <a:spcPts val="1600"/>
              </a:spcBef>
              <a:spcAft>
                <a:spcPts val="1600"/>
              </a:spcAft>
              <a:buNone/>
            </a:pPr>
            <a:r>
              <a:rPr lang="en"/>
              <a:t>For the paper it is assumed that such information is already available.</a:t>
            </a:r>
            <a:endParaRPr/>
          </a:p>
        </p:txBody>
      </p:sp>
      <p:pic>
        <p:nvPicPr>
          <p:cNvPr id="325" name="Google Shape;325;p50"/>
          <p:cNvPicPr preferRelativeResize="0"/>
          <p:nvPr/>
        </p:nvPicPr>
        <p:blipFill>
          <a:blip r:embed="rId3">
            <a:alphaModFix/>
          </a:blip>
          <a:stretch>
            <a:fillRect/>
          </a:stretch>
        </p:blipFill>
        <p:spPr>
          <a:xfrm>
            <a:off x="606801" y="1332950"/>
            <a:ext cx="3339150" cy="1531720"/>
          </a:xfrm>
          <a:prstGeom prst="rect">
            <a:avLst/>
          </a:prstGeom>
          <a:noFill/>
          <a:ln>
            <a:noFill/>
          </a:ln>
          <a:effectLst>
            <a:outerShdw blurRad="57150" rotWithShape="0" algn="bl" dir="5400000" dist="19050">
              <a:srgbClr val="000000">
                <a:alpha val="50000"/>
              </a:srgbClr>
            </a:outerShdw>
          </a:effectLst>
        </p:spPr>
      </p:pic>
      <p:pic>
        <p:nvPicPr>
          <p:cNvPr id="326" name="Google Shape;326;p50"/>
          <p:cNvPicPr preferRelativeResize="0"/>
          <p:nvPr/>
        </p:nvPicPr>
        <p:blipFill>
          <a:blip r:embed="rId4">
            <a:alphaModFix/>
          </a:blip>
          <a:stretch>
            <a:fillRect/>
          </a:stretch>
        </p:blipFill>
        <p:spPr>
          <a:xfrm>
            <a:off x="602051" y="3001950"/>
            <a:ext cx="3339150" cy="2036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332" name="Google Shape;332;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First the user asks for a specific meal type:</a:t>
            </a:r>
            <a:endParaRPr/>
          </a:p>
          <a:p>
            <a:pPr indent="0" lvl="0" marL="914400" rtl="0" algn="l">
              <a:spcBef>
                <a:spcPts val="1600"/>
              </a:spcBef>
              <a:spcAft>
                <a:spcPts val="0"/>
              </a:spcAft>
              <a:buNone/>
            </a:pPr>
            <a:r>
              <a:rPr lang="en"/>
              <a:t>Main course, Second course, or a Dessert.</a:t>
            </a:r>
            <a:endParaRPr/>
          </a:p>
          <a:p>
            <a:pPr indent="-342900" lvl="0" marL="457200" rtl="0" algn="l">
              <a:spcBef>
                <a:spcPts val="1600"/>
              </a:spcBef>
              <a:spcAft>
                <a:spcPts val="0"/>
              </a:spcAft>
              <a:buSzPts val="1800"/>
              <a:buChar char="●"/>
            </a:pPr>
            <a:r>
              <a:rPr lang="en"/>
              <a:t>Holistic User Model (HUM) is built for the target user.</a:t>
            </a:r>
            <a:endParaRPr/>
          </a:p>
          <a:p>
            <a:pPr indent="-342900" lvl="0" marL="457200" rtl="0" algn="l">
              <a:spcBef>
                <a:spcPts val="0"/>
              </a:spcBef>
              <a:spcAft>
                <a:spcPts val="0"/>
              </a:spcAft>
              <a:buSzPts val="1800"/>
              <a:buChar char="●"/>
            </a:pPr>
            <a:r>
              <a:rPr lang="en"/>
              <a:t>Preliminary set of candidate recipes are generated and is filtered based on the user’s food restrictions and avoiding recipes which include certain ingredients.</a:t>
            </a:r>
            <a:endParaRPr/>
          </a:p>
          <a:p>
            <a:pPr indent="-342900" lvl="0" marL="457200" rtl="0" algn="l">
              <a:spcBef>
                <a:spcPts val="0"/>
              </a:spcBef>
              <a:spcAft>
                <a:spcPts val="0"/>
              </a:spcAft>
              <a:buSzPts val="1800"/>
              <a:buChar char="●"/>
            </a:pPr>
            <a:r>
              <a:rPr lang="en"/>
              <a:t>Ranking of filtered candidate recipes by Ranker Component</a:t>
            </a:r>
            <a:endParaRPr/>
          </a:p>
          <a:p>
            <a:pPr indent="457200" lvl="0" marL="0" rtl="0" algn="l">
              <a:spcBef>
                <a:spcPts val="1600"/>
              </a:spcBef>
              <a:spcAft>
                <a:spcPts val="1600"/>
              </a:spcAft>
              <a:buNone/>
            </a:pPr>
            <a:r>
              <a:rPr lang="en"/>
              <a:t>Popularity based score:					Holistic Scoring Function:</a:t>
            </a:r>
            <a:endParaRPr/>
          </a:p>
        </p:txBody>
      </p:sp>
      <p:pic>
        <p:nvPicPr>
          <p:cNvPr id="333" name="Google Shape;333;p51"/>
          <p:cNvPicPr preferRelativeResize="0"/>
          <p:nvPr/>
        </p:nvPicPr>
        <p:blipFill>
          <a:blip r:embed="rId3">
            <a:alphaModFix/>
          </a:blip>
          <a:stretch>
            <a:fillRect/>
          </a:stretch>
        </p:blipFill>
        <p:spPr>
          <a:xfrm>
            <a:off x="723850" y="4100825"/>
            <a:ext cx="3955500" cy="418200"/>
          </a:xfrm>
          <a:prstGeom prst="rect">
            <a:avLst/>
          </a:prstGeom>
          <a:noFill/>
          <a:ln>
            <a:noFill/>
          </a:ln>
          <a:effectLst>
            <a:outerShdw blurRad="57150" rotWithShape="0" algn="bl" dir="5400000" dist="19050">
              <a:srgbClr val="000000">
                <a:alpha val="50000"/>
              </a:srgbClr>
            </a:outerShdw>
          </a:effectLst>
        </p:spPr>
      </p:pic>
      <p:pic>
        <p:nvPicPr>
          <p:cNvPr id="334" name="Google Shape;334;p51"/>
          <p:cNvPicPr preferRelativeResize="0"/>
          <p:nvPr/>
        </p:nvPicPr>
        <p:blipFill>
          <a:blip r:embed="rId4">
            <a:alphaModFix/>
          </a:blip>
          <a:stretch>
            <a:fillRect/>
          </a:stretch>
        </p:blipFill>
        <p:spPr>
          <a:xfrm>
            <a:off x="5104150" y="4080675"/>
            <a:ext cx="3957782" cy="488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and Results</a:t>
            </a:r>
            <a:endParaRPr/>
          </a:p>
          <a:p>
            <a:pPr indent="0" lvl="0" marL="0" rtl="0" algn="l">
              <a:spcBef>
                <a:spcPts val="0"/>
              </a:spcBef>
              <a:spcAft>
                <a:spcPts val="0"/>
              </a:spcAft>
              <a:buNone/>
            </a:pPr>
            <a:r>
              <a:t/>
            </a:r>
            <a:endParaRPr/>
          </a:p>
        </p:txBody>
      </p:sp>
      <p:sp>
        <p:nvSpPr>
          <p:cNvPr id="340" name="Google Shape;340;p52"/>
          <p:cNvSpPr txBox="1"/>
          <p:nvPr>
            <p:ph idx="1" type="body"/>
          </p:nvPr>
        </p:nvSpPr>
        <p:spPr>
          <a:xfrm>
            <a:off x="186850" y="1084350"/>
            <a:ext cx="57300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200 participants use a web interface to select one of the two options</a:t>
            </a:r>
            <a:endParaRPr/>
          </a:p>
          <a:p>
            <a:pPr indent="-317500" lvl="1" marL="914400" rtl="0" algn="l">
              <a:lnSpc>
                <a:spcPct val="150000"/>
              </a:lnSpc>
              <a:spcBef>
                <a:spcPts val="0"/>
              </a:spcBef>
              <a:spcAft>
                <a:spcPts val="0"/>
              </a:spcAft>
              <a:buSzPts val="1400"/>
              <a:buChar char="○"/>
            </a:pPr>
            <a:r>
              <a:rPr lang="en"/>
              <a:t>Food recommended based on popularity</a:t>
            </a:r>
            <a:endParaRPr/>
          </a:p>
          <a:p>
            <a:pPr indent="-317500" lvl="1" marL="914400" rtl="0" algn="l">
              <a:lnSpc>
                <a:spcPct val="150000"/>
              </a:lnSpc>
              <a:spcBef>
                <a:spcPts val="0"/>
              </a:spcBef>
              <a:spcAft>
                <a:spcPts val="0"/>
              </a:spcAft>
              <a:buSzPts val="1400"/>
              <a:buChar char="○"/>
            </a:pPr>
            <a:r>
              <a:rPr lang="en"/>
              <a:t>Food recommended based on HUM</a:t>
            </a:r>
            <a:endParaRPr/>
          </a:p>
          <a:p>
            <a:pPr indent="-342900" lvl="0" marL="457200" rtl="0" algn="l">
              <a:lnSpc>
                <a:spcPct val="150000"/>
              </a:lnSpc>
              <a:spcBef>
                <a:spcPts val="0"/>
              </a:spcBef>
              <a:spcAft>
                <a:spcPts val="0"/>
              </a:spcAft>
              <a:buSzPts val="1800"/>
              <a:buChar char="●"/>
            </a:pPr>
            <a:r>
              <a:rPr lang="en"/>
              <a:t>Observations:</a:t>
            </a:r>
            <a:endParaRPr/>
          </a:p>
          <a:p>
            <a:pPr indent="-317500" lvl="1" marL="914400" rtl="0" algn="l">
              <a:lnSpc>
                <a:spcPct val="150000"/>
              </a:lnSpc>
              <a:spcBef>
                <a:spcPts val="0"/>
              </a:spcBef>
              <a:spcAft>
                <a:spcPts val="0"/>
              </a:spcAft>
              <a:buSzPts val="1400"/>
              <a:buChar char="○"/>
            </a:pPr>
            <a:r>
              <a:rPr lang="en"/>
              <a:t>People were most likely to choose popular recommendation</a:t>
            </a:r>
            <a:endParaRPr/>
          </a:p>
          <a:p>
            <a:pPr indent="-317500" lvl="1" marL="914400" rtl="0" algn="l">
              <a:lnSpc>
                <a:spcPct val="150000"/>
              </a:lnSpc>
              <a:spcBef>
                <a:spcPts val="0"/>
              </a:spcBef>
              <a:spcAft>
                <a:spcPts val="0"/>
              </a:spcAft>
              <a:buSzPts val="1400"/>
              <a:buChar char="○"/>
            </a:pPr>
            <a:r>
              <a:rPr lang="en"/>
              <a:t>Except mood and gender none of the user aspects had much effect on the user’s choice.</a:t>
            </a:r>
            <a:endParaRPr/>
          </a:p>
        </p:txBody>
      </p:sp>
      <p:pic>
        <p:nvPicPr>
          <p:cNvPr id="341" name="Google Shape;341;p52"/>
          <p:cNvPicPr preferRelativeResize="0"/>
          <p:nvPr/>
        </p:nvPicPr>
        <p:blipFill>
          <a:blip r:embed="rId3">
            <a:alphaModFix/>
          </a:blip>
          <a:stretch>
            <a:fillRect/>
          </a:stretch>
        </p:blipFill>
        <p:spPr>
          <a:xfrm>
            <a:off x="5799775" y="1635525"/>
            <a:ext cx="3191825" cy="1915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Remarks</a:t>
            </a:r>
            <a:endParaRPr/>
          </a:p>
        </p:txBody>
      </p:sp>
      <p:sp>
        <p:nvSpPr>
          <p:cNvPr id="347" name="Google Shape;347;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Use of more number of user aspects such as job profile and user’s personal goals may help achieve better recommendations</a:t>
            </a:r>
            <a:endParaRPr/>
          </a:p>
          <a:p>
            <a:pPr indent="-342900" lvl="0" marL="457200" rtl="0" algn="l">
              <a:lnSpc>
                <a:spcPct val="150000"/>
              </a:lnSpc>
              <a:spcBef>
                <a:spcPts val="0"/>
              </a:spcBef>
              <a:spcAft>
                <a:spcPts val="0"/>
              </a:spcAft>
              <a:buSzPts val="1800"/>
              <a:buChar char="●"/>
            </a:pPr>
            <a:r>
              <a:rPr lang="en"/>
              <a:t>Non User based aspects such as weather, season and geographic location may help in achieving better recommendations as well.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Papers </a:t>
            </a:r>
            <a:r>
              <a:rPr lang="en"/>
              <a:t>Implementation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7</a:t>
            </a:r>
            <a:endParaRPr/>
          </a:p>
        </p:txBody>
      </p:sp>
      <p:sp>
        <p:nvSpPr>
          <p:cNvPr id="353" name="Google Shape;353;p54"/>
          <p:cNvSpPr txBox="1"/>
          <p:nvPr/>
        </p:nvSpPr>
        <p:spPr>
          <a:xfrm>
            <a:off x="1513800" y="2966925"/>
            <a:ext cx="6329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Market2Dish: A health aware Food Recommendation System.</a:t>
            </a:r>
            <a:endParaRPr sz="1500">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a:t>
            </a:r>
            <a:endParaRPr/>
          </a:p>
        </p:txBody>
      </p:sp>
      <p:sp>
        <p:nvSpPr>
          <p:cNvPr id="359" name="Google Shape;359;p5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Authors propose generating healthy food recommendations using:</a:t>
            </a:r>
            <a:endParaRPr/>
          </a:p>
          <a:p>
            <a:pPr indent="-317500" lvl="1" marL="914400" rtl="0" algn="l">
              <a:lnSpc>
                <a:spcPct val="150000"/>
              </a:lnSpc>
              <a:spcBef>
                <a:spcPts val="0"/>
              </a:spcBef>
              <a:spcAft>
                <a:spcPts val="0"/>
              </a:spcAft>
              <a:buSzPts val="1400"/>
              <a:buChar char="○"/>
            </a:pPr>
            <a:r>
              <a:rPr lang="en"/>
              <a:t>Health condition characteristic of users</a:t>
            </a:r>
            <a:endParaRPr/>
          </a:p>
          <a:p>
            <a:pPr indent="-317500" lvl="1" marL="914400" rtl="0" algn="l">
              <a:lnSpc>
                <a:spcPct val="150000"/>
              </a:lnSpc>
              <a:spcBef>
                <a:spcPts val="0"/>
              </a:spcBef>
              <a:spcAft>
                <a:spcPts val="0"/>
              </a:spcAft>
              <a:buSzPts val="1400"/>
              <a:buChar char="○"/>
            </a:pPr>
            <a:r>
              <a:rPr lang="en"/>
              <a:t>Micro-videos of food items to recognize ingredients.</a:t>
            </a:r>
            <a:endParaRPr/>
          </a:p>
        </p:txBody>
      </p:sp>
      <p:pic>
        <p:nvPicPr>
          <p:cNvPr id="360" name="Google Shape;360;p55"/>
          <p:cNvPicPr preferRelativeResize="0"/>
          <p:nvPr/>
        </p:nvPicPr>
        <p:blipFill>
          <a:blip r:embed="rId3">
            <a:alphaModFix/>
          </a:blip>
          <a:stretch>
            <a:fillRect/>
          </a:stretch>
        </p:blipFill>
        <p:spPr>
          <a:xfrm>
            <a:off x="4680075" y="1581475"/>
            <a:ext cx="4339251" cy="27899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8</a:t>
            </a:r>
            <a:endParaRPr/>
          </a:p>
        </p:txBody>
      </p:sp>
      <p:sp>
        <p:nvSpPr>
          <p:cNvPr id="366" name="Google Shape;366;p56"/>
          <p:cNvSpPr txBox="1"/>
          <p:nvPr/>
        </p:nvSpPr>
        <p:spPr>
          <a:xfrm>
            <a:off x="863325" y="2966925"/>
            <a:ext cx="746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Personalized Food Recommendation as Constrained Question Answering over a Large-scale Food Knowledge Graph.</a:t>
            </a:r>
            <a:endParaRPr sz="1500">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72" name="Google Shape;372;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 novel problem formulation for food recommendation, modeling this task as constrained question answering over a large-scale food knowledge base/graph (KBQA).</a:t>
            </a:r>
            <a:endParaRPr/>
          </a:p>
          <a:p>
            <a:pPr indent="-342900" lvl="0" marL="457200" rtl="0" algn="l">
              <a:lnSpc>
                <a:spcPct val="150000"/>
              </a:lnSpc>
              <a:spcBef>
                <a:spcPts val="0"/>
              </a:spcBef>
              <a:spcAft>
                <a:spcPts val="0"/>
              </a:spcAft>
              <a:buSzPts val="1800"/>
              <a:buChar char="●"/>
            </a:pPr>
            <a:r>
              <a:rPr lang="en"/>
              <a:t>Additional Constraints to QA system: User’s dietary preferences and health guidelines.</a:t>
            </a:r>
            <a:endParaRPr/>
          </a:p>
          <a:p>
            <a:pPr indent="-342900" lvl="0" marL="457200" rtl="0" algn="l">
              <a:lnSpc>
                <a:spcPct val="150000"/>
              </a:lnSpc>
              <a:spcBef>
                <a:spcPts val="0"/>
              </a:spcBef>
              <a:spcAft>
                <a:spcPts val="0"/>
              </a:spcAft>
              <a:buSzPts val="1800"/>
              <a:buChar char="●"/>
            </a:pPr>
            <a:r>
              <a:rPr lang="en"/>
              <a:t>Aim: Propose healthy recipes tailored to user’s preference and limitations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a:p>
            <a:pPr indent="0" lvl="0" marL="0" rtl="0" algn="l">
              <a:spcBef>
                <a:spcPts val="0"/>
              </a:spcBef>
              <a:spcAft>
                <a:spcPts val="0"/>
              </a:spcAft>
              <a:buNone/>
            </a:pPr>
            <a:r>
              <a:t/>
            </a:r>
            <a:endParaRPr/>
          </a:p>
        </p:txBody>
      </p:sp>
      <p:sp>
        <p:nvSpPr>
          <p:cNvPr id="378" name="Google Shape;378;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benchmark QA dataset is created with over 1 million recipes.</a:t>
            </a:r>
            <a:endParaRPr/>
          </a:p>
          <a:p>
            <a:pPr indent="-342900" lvl="0" marL="457200" rtl="0" algn="l">
              <a:spcBef>
                <a:spcPts val="0"/>
              </a:spcBef>
              <a:spcAft>
                <a:spcPts val="0"/>
              </a:spcAft>
              <a:buSzPts val="1800"/>
              <a:buChar char="●"/>
            </a:pPr>
            <a:r>
              <a:rPr lang="en"/>
              <a:t>Each example in the dataset containing user query, dietary preferences, health guidelines associated with the user, and the ground-truth answers (i.e., recipe recommendations).</a:t>
            </a:r>
            <a:endParaRPr/>
          </a:p>
          <a:p>
            <a:pPr indent="-342900" lvl="0" marL="457200" rtl="0" algn="l">
              <a:spcBef>
                <a:spcPts val="0"/>
              </a:spcBef>
              <a:spcAft>
                <a:spcPts val="0"/>
              </a:spcAft>
              <a:buSzPts val="1800"/>
              <a:buChar char="●"/>
            </a:pPr>
            <a:r>
              <a:rPr lang="en"/>
              <a:t>Template-based Natural Language Question Generation</a:t>
            </a:r>
            <a:endParaRPr/>
          </a:p>
          <a:p>
            <a:pPr indent="-317500" lvl="1" marL="914400" rtl="0" algn="l">
              <a:spcBef>
                <a:spcPts val="0"/>
              </a:spcBef>
              <a:spcAft>
                <a:spcPts val="0"/>
              </a:spcAft>
              <a:buSzPts val="1400"/>
              <a:buChar char="○"/>
            </a:pPr>
            <a:r>
              <a:rPr lang="en"/>
              <a:t>56 different template questions</a:t>
            </a:r>
            <a:endParaRPr/>
          </a:p>
        </p:txBody>
      </p:sp>
      <p:pic>
        <p:nvPicPr>
          <p:cNvPr id="379" name="Google Shape;379;p58"/>
          <p:cNvPicPr preferRelativeResize="0"/>
          <p:nvPr/>
        </p:nvPicPr>
        <p:blipFill>
          <a:blip r:embed="rId3">
            <a:alphaModFix/>
          </a:blip>
          <a:stretch>
            <a:fillRect/>
          </a:stretch>
        </p:blipFill>
        <p:spPr>
          <a:xfrm>
            <a:off x="0" y="3425936"/>
            <a:ext cx="9144000" cy="124067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385" name="Google Shape;385;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Generating Dietary Preferences</a:t>
            </a:r>
            <a:endParaRPr/>
          </a:p>
          <a:p>
            <a:pPr indent="-342900" lvl="0" marL="457200" rtl="0" algn="l">
              <a:spcBef>
                <a:spcPts val="0"/>
              </a:spcBef>
              <a:spcAft>
                <a:spcPts val="0"/>
              </a:spcAft>
              <a:buSzPts val="1800"/>
              <a:buChar char="●"/>
            </a:pPr>
            <a:r>
              <a:rPr lang="en"/>
              <a:t>Compiling Health Guidelines</a:t>
            </a:r>
            <a:endParaRPr/>
          </a:p>
          <a:p>
            <a:pPr indent="-342900" lvl="0" marL="457200" rtl="0" algn="l">
              <a:spcBef>
                <a:spcPts val="0"/>
              </a:spcBef>
              <a:spcAft>
                <a:spcPts val="0"/>
              </a:spcAft>
              <a:buSzPts val="1800"/>
              <a:buChar char="●"/>
            </a:pPr>
            <a:r>
              <a:rPr lang="en"/>
              <a:t>Personalized Food Recommendation Framework(pFoodReq)</a:t>
            </a:r>
            <a:endParaRPr/>
          </a:p>
          <a:p>
            <a:pPr indent="-317500" lvl="1" marL="914400" rtl="0" algn="l">
              <a:spcBef>
                <a:spcPts val="0"/>
              </a:spcBef>
              <a:spcAft>
                <a:spcPts val="0"/>
              </a:spcAft>
              <a:buSzPts val="1400"/>
              <a:buChar char="○"/>
            </a:pPr>
            <a:r>
              <a:rPr lang="en"/>
              <a:t>Query Expansion</a:t>
            </a:r>
            <a:endParaRPr/>
          </a:p>
          <a:p>
            <a:pPr indent="-317500" lvl="1" marL="914400" rtl="0" algn="l">
              <a:spcBef>
                <a:spcPts val="0"/>
              </a:spcBef>
              <a:spcAft>
                <a:spcPts val="0"/>
              </a:spcAft>
              <a:buSzPts val="1400"/>
              <a:buChar char="○"/>
            </a:pPr>
            <a:r>
              <a:rPr lang="en"/>
              <a:t>KG Augmentation</a:t>
            </a:r>
            <a:endParaRPr/>
          </a:p>
          <a:p>
            <a:pPr indent="-317500" lvl="1" marL="914400" rtl="0" algn="l">
              <a:spcBef>
                <a:spcPts val="0"/>
              </a:spcBef>
              <a:spcAft>
                <a:spcPts val="0"/>
              </a:spcAft>
              <a:buSzPts val="1400"/>
              <a:buChar char="○"/>
            </a:pPr>
            <a:r>
              <a:rPr lang="en"/>
              <a:t>Constraint Modelling</a:t>
            </a:r>
            <a:endParaRPr/>
          </a:p>
          <a:p>
            <a:pPr indent="-342900" lvl="0" marL="457200" rtl="0" algn="l">
              <a:spcBef>
                <a:spcPts val="0"/>
              </a:spcBef>
              <a:spcAft>
                <a:spcPts val="0"/>
              </a:spcAft>
              <a:buSzPts val="1800"/>
              <a:buChar char="●"/>
            </a:pPr>
            <a:r>
              <a:rPr lang="en"/>
              <a:t>Training for answer to a query - Loss Function Used: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rPr lang="en" sz="1200"/>
              <a:t>where l(y,yˆ) = max(0, 1 + yˆ − y) is a hinge loss function, and A+ and A- denote the positive and negative answer sets, respectively.</a:t>
            </a:r>
            <a:endParaRPr sz="1200"/>
          </a:p>
          <a:p>
            <a:pPr indent="0" lvl="0" marL="0" rtl="0" algn="l">
              <a:spcBef>
                <a:spcPts val="1600"/>
              </a:spcBef>
              <a:spcAft>
                <a:spcPts val="1600"/>
              </a:spcAft>
              <a:buNone/>
            </a:pPr>
            <a:r>
              <a:t/>
            </a:r>
            <a:endParaRPr/>
          </a:p>
        </p:txBody>
      </p:sp>
      <p:pic>
        <p:nvPicPr>
          <p:cNvPr id="386" name="Google Shape;386;p59"/>
          <p:cNvPicPr preferRelativeResize="0"/>
          <p:nvPr/>
        </p:nvPicPr>
        <p:blipFill>
          <a:blip r:embed="rId3">
            <a:alphaModFix/>
          </a:blip>
          <a:stretch>
            <a:fillRect/>
          </a:stretch>
        </p:blipFill>
        <p:spPr>
          <a:xfrm>
            <a:off x="842450" y="3271573"/>
            <a:ext cx="3419325" cy="784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392" name="Google Shape;392;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Food Log Generation</a:t>
            </a:r>
            <a:endParaRPr/>
          </a:p>
          <a:p>
            <a:pPr indent="-342900" lvl="0" marL="457200" rtl="0" algn="l">
              <a:lnSpc>
                <a:spcPct val="150000"/>
              </a:lnSpc>
              <a:spcBef>
                <a:spcPts val="0"/>
              </a:spcBef>
              <a:spcAft>
                <a:spcPts val="0"/>
              </a:spcAft>
              <a:buSzPts val="1800"/>
              <a:buChar char="●"/>
            </a:pPr>
            <a:r>
              <a:rPr lang="en"/>
              <a:t>Recipe Similarity</a:t>
            </a:r>
            <a:endParaRPr/>
          </a:p>
          <a:p>
            <a:pPr indent="-342900" lvl="0" marL="457200" rtl="0" algn="l">
              <a:lnSpc>
                <a:spcPct val="150000"/>
              </a:lnSpc>
              <a:spcBef>
                <a:spcPts val="0"/>
              </a:spcBef>
              <a:spcAft>
                <a:spcPts val="0"/>
              </a:spcAft>
              <a:buSzPts val="1800"/>
              <a:buChar char="●"/>
            </a:pPr>
            <a:r>
              <a:rPr lang="en"/>
              <a:t>KG subgraph Expansion</a:t>
            </a:r>
            <a:endParaRPr/>
          </a:p>
          <a:p>
            <a:pPr indent="-342900" lvl="0" marL="457200" rtl="0" algn="l">
              <a:lnSpc>
                <a:spcPct val="150000"/>
              </a:lnSpc>
              <a:spcBef>
                <a:spcPts val="0"/>
              </a:spcBef>
              <a:spcAft>
                <a:spcPts val="0"/>
              </a:spcAft>
              <a:buSzPts val="1800"/>
              <a:buChar char="●"/>
            </a:pPr>
            <a:r>
              <a:rPr lang="en"/>
              <a:t>Answer Ranking (overall score formula)</a:t>
            </a:r>
            <a:endParaRPr/>
          </a:p>
          <a:p>
            <a:pPr indent="0" lvl="0" marL="0" rtl="0" algn="l">
              <a:lnSpc>
                <a:spcPct val="150000"/>
              </a:lnSpc>
              <a:spcBef>
                <a:spcPts val="1600"/>
              </a:spcBef>
              <a:spcAft>
                <a:spcPts val="0"/>
              </a:spcAft>
              <a:buNone/>
            </a:pPr>
            <a:r>
              <a:t/>
            </a:r>
            <a:endParaRPr/>
          </a:p>
          <a:p>
            <a:pPr indent="457200" lvl="0" marL="0" rtl="0" algn="l">
              <a:lnSpc>
                <a:spcPct val="150000"/>
              </a:lnSpc>
              <a:spcBef>
                <a:spcPts val="1600"/>
              </a:spcBef>
              <a:spcAft>
                <a:spcPts val="0"/>
              </a:spcAft>
              <a:buNone/>
            </a:pPr>
            <a:r>
              <a:rPr lang="en" sz="1200"/>
              <a:t>where λ is a hyperparameter for controlling the importance of recipe similarity.</a:t>
            </a:r>
            <a:endParaRPr sz="1200"/>
          </a:p>
          <a:p>
            <a:pPr indent="0" lvl="0" marL="0" rtl="0" algn="l">
              <a:lnSpc>
                <a:spcPct val="150000"/>
              </a:lnSpc>
              <a:spcBef>
                <a:spcPts val="1600"/>
              </a:spcBef>
              <a:spcAft>
                <a:spcPts val="0"/>
              </a:spcAft>
              <a:buNone/>
            </a:pPr>
            <a:r>
              <a:t/>
            </a:r>
            <a:endParaRPr/>
          </a:p>
          <a:p>
            <a:pPr indent="0" lvl="0" marL="457200" rtl="0" algn="l">
              <a:lnSpc>
                <a:spcPct val="150000"/>
              </a:lnSpc>
              <a:spcBef>
                <a:spcPts val="1600"/>
              </a:spcBef>
              <a:spcAft>
                <a:spcPts val="1600"/>
              </a:spcAft>
              <a:buNone/>
            </a:pPr>
            <a:r>
              <a:t/>
            </a:r>
            <a:endParaRPr/>
          </a:p>
        </p:txBody>
      </p:sp>
      <p:pic>
        <p:nvPicPr>
          <p:cNvPr id="393" name="Google Shape;393;p60"/>
          <p:cNvPicPr preferRelativeResize="0"/>
          <p:nvPr/>
        </p:nvPicPr>
        <p:blipFill>
          <a:blip r:embed="rId3">
            <a:alphaModFix/>
          </a:blip>
          <a:stretch>
            <a:fillRect/>
          </a:stretch>
        </p:blipFill>
        <p:spPr>
          <a:xfrm>
            <a:off x="824525" y="2908600"/>
            <a:ext cx="3821325" cy="427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and Results</a:t>
            </a:r>
            <a:endParaRPr/>
          </a:p>
          <a:p>
            <a:pPr indent="0" lvl="0" marL="0" rtl="0" algn="l">
              <a:spcBef>
                <a:spcPts val="0"/>
              </a:spcBef>
              <a:spcAft>
                <a:spcPts val="0"/>
              </a:spcAft>
              <a:buNone/>
            </a:pPr>
            <a:r>
              <a:t/>
            </a:r>
            <a:endParaRPr/>
          </a:p>
        </p:txBody>
      </p:sp>
      <p:sp>
        <p:nvSpPr>
          <p:cNvPr id="399" name="Google Shape;39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Human Evaluation of food recommendations is performed with 50 question from a randomized test, results obtained are:</a:t>
            </a:r>
            <a:endParaRPr/>
          </a:p>
          <a:p>
            <a:pPr indent="0" lvl="0" marL="457200" rtl="0" algn="l">
              <a:spcBef>
                <a:spcPts val="1600"/>
              </a:spcBef>
              <a:spcAft>
                <a:spcPts val="1600"/>
              </a:spcAft>
              <a:buNone/>
            </a:pPr>
            <a:r>
              <a:t/>
            </a:r>
            <a:endParaRPr/>
          </a:p>
        </p:txBody>
      </p:sp>
      <p:pic>
        <p:nvPicPr>
          <p:cNvPr id="400" name="Google Shape;400;p61"/>
          <p:cNvPicPr preferRelativeResize="0"/>
          <p:nvPr/>
        </p:nvPicPr>
        <p:blipFill>
          <a:blip r:embed="rId3">
            <a:alphaModFix/>
          </a:blip>
          <a:stretch>
            <a:fillRect/>
          </a:stretch>
        </p:blipFill>
        <p:spPr>
          <a:xfrm>
            <a:off x="2897926" y="2028526"/>
            <a:ext cx="2904125" cy="2074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9</a:t>
            </a:r>
            <a:endParaRPr/>
          </a:p>
        </p:txBody>
      </p:sp>
      <p:sp>
        <p:nvSpPr>
          <p:cNvPr id="406" name="Google Shape;406;p62"/>
          <p:cNvSpPr txBox="1"/>
          <p:nvPr/>
        </p:nvSpPr>
        <p:spPr>
          <a:xfrm>
            <a:off x="1343700" y="2966925"/>
            <a:ext cx="6900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Heterogeneous Fusion of Semantic and Collaborative Information for Visually-Aware Food Recommendation.</a:t>
            </a:r>
            <a:endParaRPr sz="1500">
              <a:latin typeface="Proxima Nova"/>
              <a:ea typeface="Proxima Nova"/>
              <a:cs typeface="Proxima Nova"/>
              <a:sym typeface="Proxima Nova"/>
            </a:endParaRPr>
          </a:p>
          <a:p>
            <a:pPr indent="0" lvl="0" marL="0" rtl="0" algn="l">
              <a:spcBef>
                <a:spcPts val="0"/>
              </a:spcBef>
              <a:spcAft>
                <a:spcPts val="0"/>
              </a:spcAft>
              <a:buNone/>
            </a:pPr>
            <a:r>
              <a:t/>
            </a:r>
            <a:endParaRPr sz="1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12" name="Google Shape;412;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Authors present a heterogeneous multi-task learning framework, termed privileged-channel infused network (PiNet).</a:t>
            </a:r>
            <a:endParaRPr/>
          </a:p>
          <a:p>
            <a:pPr indent="-342900" lvl="0" marL="457200" rtl="0" algn="l">
              <a:lnSpc>
                <a:spcPct val="150000"/>
              </a:lnSpc>
              <a:spcBef>
                <a:spcPts val="0"/>
              </a:spcBef>
              <a:spcAft>
                <a:spcPts val="0"/>
              </a:spcAft>
              <a:buSzPts val="1800"/>
              <a:buChar char="●"/>
            </a:pPr>
            <a:r>
              <a:rPr lang="en"/>
              <a:t>Multi-Task: Ingredient Prediction and Food Recommendation</a:t>
            </a:r>
            <a:endParaRPr/>
          </a:p>
          <a:p>
            <a:pPr indent="-342900" lvl="0" marL="457200" rtl="0" algn="l">
              <a:lnSpc>
                <a:spcPct val="150000"/>
              </a:lnSpc>
              <a:spcBef>
                <a:spcPts val="0"/>
              </a:spcBef>
              <a:spcAft>
                <a:spcPts val="0"/>
              </a:spcAft>
              <a:buSzPts val="1800"/>
              <a:buChar char="●"/>
            </a:pPr>
            <a:r>
              <a:rPr lang="en"/>
              <a:t>Recommendation Using : food images and user’s implicit feedback</a:t>
            </a:r>
            <a:endParaRPr/>
          </a:p>
          <a:p>
            <a:pPr indent="-342900" lvl="0" marL="457200" rtl="0" algn="l">
              <a:lnSpc>
                <a:spcPct val="150000"/>
              </a:lnSpc>
              <a:spcBef>
                <a:spcPts val="0"/>
              </a:spcBef>
              <a:spcAft>
                <a:spcPts val="0"/>
              </a:spcAft>
              <a:buSzPts val="1800"/>
              <a:buChar char="●"/>
            </a:pPr>
            <a:r>
              <a:rPr lang="en"/>
              <a:t>Use of Dual Gating module</a:t>
            </a:r>
            <a:endParaRPr/>
          </a:p>
          <a:p>
            <a:pPr indent="-342900" lvl="0" marL="457200" rtl="0" algn="l">
              <a:lnSpc>
                <a:spcPct val="150000"/>
              </a:lnSpc>
              <a:spcBef>
                <a:spcPts val="0"/>
              </a:spcBef>
              <a:spcAft>
                <a:spcPts val="0"/>
              </a:spcAft>
              <a:buSzPts val="1800"/>
              <a:buChar char="●"/>
            </a:pPr>
            <a:r>
              <a:rPr lang="en"/>
              <a:t>Use of unconventional food dataset - Chinese food dataset.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1: </a:t>
            </a:r>
            <a:r>
              <a:rPr lang="en"/>
              <a:t>W</a:t>
            </a:r>
            <a:r>
              <a:rPr lang="en"/>
              <a:t>ith Implementation</a:t>
            </a:r>
            <a:endParaRPr/>
          </a:p>
        </p:txBody>
      </p:sp>
      <p:sp>
        <p:nvSpPr>
          <p:cNvPr id="102" name="Google Shape;102;p19"/>
          <p:cNvSpPr txBox="1"/>
          <p:nvPr/>
        </p:nvSpPr>
        <p:spPr>
          <a:xfrm>
            <a:off x="660500" y="2966925"/>
            <a:ext cx="802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Collaborative Filtering Recommendation Algorithm based on Improved Similarity.</a:t>
            </a:r>
            <a:endParaRPr sz="1500">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a:p>
            <a:pPr indent="0" lvl="0" marL="0" rtl="0" algn="l">
              <a:spcBef>
                <a:spcPts val="0"/>
              </a:spcBef>
              <a:spcAft>
                <a:spcPts val="0"/>
              </a:spcAft>
              <a:buNone/>
            </a:pPr>
            <a:r>
              <a:t/>
            </a:r>
            <a:endParaRPr/>
          </a:p>
        </p:txBody>
      </p:sp>
      <p:sp>
        <p:nvSpPr>
          <p:cNvPr id="418" name="Google Shape;418;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Given user-item pair, first use an image encoder to extract visual features of i.</a:t>
            </a:r>
            <a:endParaRPr/>
          </a:p>
          <a:p>
            <a:pPr indent="-342900" lvl="0" marL="457200" rtl="0" algn="l">
              <a:lnSpc>
                <a:spcPct val="150000"/>
              </a:lnSpc>
              <a:spcBef>
                <a:spcPts val="0"/>
              </a:spcBef>
              <a:spcAft>
                <a:spcPts val="0"/>
              </a:spcAft>
              <a:buSzPts val="1800"/>
              <a:buChar char="●"/>
            </a:pPr>
            <a:r>
              <a:rPr lang="en"/>
              <a:t>Then dual-gating module (DGM) re-attends the visual features based on the user embedding to obtain the item embedding.</a:t>
            </a:r>
            <a:endParaRPr/>
          </a:p>
          <a:p>
            <a:pPr indent="-342900" lvl="0" marL="457200" rtl="0" algn="l">
              <a:lnSpc>
                <a:spcPct val="150000"/>
              </a:lnSpc>
              <a:spcBef>
                <a:spcPts val="0"/>
              </a:spcBef>
              <a:spcAft>
                <a:spcPts val="0"/>
              </a:spcAft>
              <a:buSzPts val="1800"/>
              <a:buChar char="●"/>
            </a:pPr>
            <a:r>
              <a:rPr lang="en"/>
              <a:t>Finally compute matching score according to conventional collaborative filtering algorithms.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424" name="Google Shape;424;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Heterogeneous Multi-Task Learning, PiNet includes two channels</a:t>
            </a:r>
            <a:endParaRPr/>
          </a:p>
          <a:p>
            <a:pPr indent="-317500" lvl="1" marL="914400" rtl="0" algn="l">
              <a:spcBef>
                <a:spcPts val="0"/>
              </a:spcBef>
              <a:spcAft>
                <a:spcPts val="0"/>
              </a:spcAft>
              <a:buSzPts val="1400"/>
              <a:buChar char="○"/>
            </a:pPr>
            <a:r>
              <a:rPr lang="en"/>
              <a:t>Task Channel: Computes preference score</a:t>
            </a:r>
            <a:endParaRPr/>
          </a:p>
          <a:p>
            <a:pPr indent="0" lvl="0" marL="914400" rtl="0" algn="l">
              <a:spcBef>
                <a:spcPts val="1600"/>
              </a:spcBef>
              <a:spcAft>
                <a:spcPts val="0"/>
              </a:spcAft>
              <a:buNone/>
            </a:pPr>
            <a:r>
              <a:t/>
            </a:r>
            <a:endParaRPr/>
          </a:p>
          <a:p>
            <a:pPr indent="-317500" lvl="1" marL="914400" rtl="0" algn="l">
              <a:spcBef>
                <a:spcPts val="1600"/>
              </a:spcBef>
              <a:spcAft>
                <a:spcPts val="0"/>
              </a:spcAft>
              <a:buSzPts val="1400"/>
              <a:buChar char="○"/>
            </a:pPr>
            <a:r>
              <a:rPr lang="en"/>
              <a:t>There are two methods to calculate preference score:</a:t>
            </a:r>
            <a:endParaRPr/>
          </a:p>
          <a:p>
            <a:pPr indent="0" lvl="0" marL="0" rtl="0" algn="l">
              <a:spcBef>
                <a:spcPts val="1600"/>
              </a:spcBef>
              <a:spcAft>
                <a:spcPts val="0"/>
              </a:spcAft>
              <a:buNone/>
            </a:pPr>
            <a:r>
              <a:t/>
            </a:r>
            <a:endParaRPr/>
          </a:p>
          <a:p>
            <a:pPr indent="-317500" lvl="1" marL="914400" rtl="0" algn="l">
              <a:spcBef>
                <a:spcPts val="1600"/>
              </a:spcBef>
              <a:spcAft>
                <a:spcPts val="0"/>
              </a:spcAft>
              <a:buSzPts val="1400"/>
              <a:buChar char="○"/>
            </a:pPr>
            <a:r>
              <a:rPr lang="en"/>
              <a:t>Privileged Channel: receive item embeddings for ingredients prediction, aims to optimize the image encoder to encode semantic information</a:t>
            </a:r>
            <a:endParaRPr/>
          </a:p>
          <a:p>
            <a:pPr indent="0" lvl="0" marL="9144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25" name="Google Shape;425;p65"/>
          <p:cNvPicPr preferRelativeResize="0"/>
          <p:nvPr/>
        </p:nvPicPr>
        <p:blipFill>
          <a:blip r:embed="rId3">
            <a:alphaModFix/>
          </a:blip>
          <a:stretch>
            <a:fillRect/>
          </a:stretch>
        </p:blipFill>
        <p:spPr>
          <a:xfrm>
            <a:off x="1322125" y="4097375"/>
            <a:ext cx="3541500" cy="462275"/>
          </a:xfrm>
          <a:prstGeom prst="rect">
            <a:avLst/>
          </a:prstGeom>
          <a:noFill/>
          <a:ln>
            <a:noFill/>
          </a:ln>
          <a:effectLst>
            <a:outerShdw blurRad="57150" rotWithShape="0" algn="bl" dir="5400000" dist="19050">
              <a:srgbClr val="000000">
                <a:alpha val="50000"/>
              </a:srgbClr>
            </a:outerShdw>
          </a:effectLst>
        </p:spPr>
      </p:pic>
      <p:pic>
        <p:nvPicPr>
          <p:cNvPr id="426" name="Google Shape;426;p65"/>
          <p:cNvPicPr preferRelativeResize="0"/>
          <p:nvPr/>
        </p:nvPicPr>
        <p:blipFill>
          <a:blip r:embed="rId4">
            <a:alphaModFix/>
          </a:blip>
          <a:stretch>
            <a:fillRect/>
          </a:stretch>
        </p:blipFill>
        <p:spPr>
          <a:xfrm>
            <a:off x="1551100" y="1824113"/>
            <a:ext cx="2600325" cy="638175"/>
          </a:xfrm>
          <a:prstGeom prst="rect">
            <a:avLst/>
          </a:prstGeom>
          <a:noFill/>
          <a:ln>
            <a:noFill/>
          </a:ln>
          <a:effectLst>
            <a:outerShdw blurRad="57150" rotWithShape="0" algn="bl" dir="5400000" dist="19050">
              <a:srgbClr val="000000">
                <a:alpha val="50000"/>
              </a:srgbClr>
            </a:outerShdw>
            <a:reflection blurRad="0" dir="0" dist="0" endA="0" endPos="1000" fadeDir="5400012" kx="0" rotWithShape="0" algn="bl" stPos="0" sy="-100000" ky="0"/>
          </a:effectLst>
        </p:spPr>
      </p:pic>
      <p:pic>
        <p:nvPicPr>
          <p:cNvPr id="427" name="Google Shape;427;p65"/>
          <p:cNvPicPr preferRelativeResize="0"/>
          <p:nvPr/>
        </p:nvPicPr>
        <p:blipFill>
          <a:blip r:embed="rId5">
            <a:alphaModFix/>
          </a:blip>
          <a:stretch>
            <a:fillRect/>
          </a:stretch>
        </p:blipFill>
        <p:spPr>
          <a:xfrm>
            <a:off x="1322125" y="2790450"/>
            <a:ext cx="1596465" cy="269825"/>
          </a:xfrm>
          <a:prstGeom prst="rect">
            <a:avLst/>
          </a:prstGeom>
          <a:noFill/>
          <a:ln>
            <a:noFill/>
          </a:ln>
          <a:effectLst>
            <a:outerShdw blurRad="57150" rotWithShape="0" algn="bl" dir="5400000" dist="19050">
              <a:srgbClr val="000000">
                <a:alpha val="50000"/>
              </a:srgbClr>
            </a:outerShdw>
          </a:effectLst>
        </p:spPr>
      </p:pic>
      <p:pic>
        <p:nvPicPr>
          <p:cNvPr id="428" name="Google Shape;428;p65"/>
          <p:cNvPicPr preferRelativeResize="0"/>
          <p:nvPr/>
        </p:nvPicPr>
        <p:blipFill>
          <a:blip r:embed="rId6">
            <a:alphaModFix/>
          </a:blip>
          <a:stretch>
            <a:fillRect/>
          </a:stretch>
        </p:blipFill>
        <p:spPr>
          <a:xfrm>
            <a:off x="1322125" y="3126950"/>
            <a:ext cx="1734589" cy="269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and Results</a:t>
            </a:r>
            <a:endParaRPr/>
          </a:p>
        </p:txBody>
      </p:sp>
      <p:sp>
        <p:nvSpPr>
          <p:cNvPr id="434" name="Google Shape;434;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Evaluation Metrics: NDCG@k, F1 Score@k, Recall@k, Precision@k</a:t>
            </a:r>
            <a:endParaRPr/>
          </a:p>
          <a:p>
            <a:pPr indent="-342900" lvl="0" marL="457200" rtl="0" algn="l">
              <a:spcBef>
                <a:spcPts val="0"/>
              </a:spcBef>
              <a:spcAft>
                <a:spcPts val="0"/>
              </a:spcAft>
              <a:buSzPts val="1800"/>
              <a:buChar char="●"/>
            </a:pPr>
            <a:r>
              <a:rPr lang="en"/>
              <a:t>For efficient Computation negative sampling is used considering high dimensionality of image features</a:t>
            </a:r>
            <a:endParaRPr/>
          </a:p>
        </p:txBody>
      </p:sp>
      <p:pic>
        <p:nvPicPr>
          <p:cNvPr id="435" name="Google Shape;435;p66"/>
          <p:cNvPicPr preferRelativeResize="0"/>
          <p:nvPr/>
        </p:nvPicPr>
        <p:blipFill>
          <a:blip r:embed="rId3">
            <a:alphaModFix/>
          </a:blip>
          <a:stretch>
            <a:fillRect/>
          </a:stretch>
        </p:blipFill>
        <p:spPr>
          <a:xfrm>
            <a:off x="0" y="2666939"/>
            <a:ext cx="9144000" cy="168442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10</a:t>
            </a:r>
            <a:endParaRPr/>
          </a:p>
        </p:txBody>
      </p:sp>
      <p:sp>
        <p:nvSpPr>
          <p:cNvPr id="441" name="Google Shape;441;p67"/>
          <p:cNvSpPr txBox="1"/>
          <p:nvPr/>
        </p:nvSpPr>
        <p:spPr>
          <a:xfrm>
            <a:off x="1410500" y="2966925"/>
            <a:ext cx="680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Food Recommendation System for Meals-out in Nutrient Balance.</a:t>
            </a:r>
            <a:endParaRPr sz="1500">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47" name="Google Shape;447;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The proposed system calculates the intake of nutrients and energies, and then recommends food for meals-out that support to adjust the nutrient balance.</a:t>
            </a:r>
            <a:endParaRPr/>
          </a:p>
          <a:p>
            <a:pPr indent="-342900" lvl="0" marL="457200" rtl="0" algn="l">
              <a:lnSpc>
                <a:spcPct val="150000"/>
              </a:lnSpc>
              <a:spcBef>
                <a:spcPts val="0"/>
              </a:spcBef>
              <a:spcAft>
                <a:spcPts val="0"/>
              </a:spcAft>
              <a:buSzPts val="1800"/>
              <a:buChar char="●"/>
            </a:pPr>
            <a:r>
              <a:rPr lang="en"/>
              <a:t>The work incorporated food logs to make the recommendations.</a:t>
            </a:r>
            <a:endParaRPr/>
          </a:p>
          <a:p>
            <a:pPr indent="-342900" lvl="0" marL="457200" rtl="0" algn="l">
              <a:lnSpc>
                <a:spcPct val="150000"/>
              </a:lnSpc>
              <a:spcBef>
                <a:spcPts val="0"/>
              </a:spcBef>
              <a:spcAft>
                <a:spcPts val="0"/>
              </a:spcAft>
              <a:buSzPts val="1800"/>
              <a:buChar char="●"/>
            </a:pPr>
            <a:r>
              <a:rPr lang="en"/>
              <a:t>To achieve the task of recommending foods while adjusting the nutritional balance, three functions are considered necessary:</a:t>
            </a:r>
            <a:endParaRPr/>
          </a:p>
          <a:p>
            <a:pPr indent="-317500" lvl="1" marL="914400" rtl="0" algn="l">
              <a:lnSpc>
                <a:spcPct val="150000"/>
              </a:lnSpc>
              <a:spcBef>
                <a:spcPts val="0"/>
              </a:spcBef>
              <a:spcAft>
                <a:spcPts val="0"/>
              </a:spcAft>
              <a:buSzPts val="1400"/>
              <a:buChar char="○"/>
            </a:pPr>
            <a:r>
              <a:rPr lang="en"/>
              <a:t>Inputting Food Logs</a:t>
            </a:r>
            <a:endParaRPr/>
          </a:p>
          <a:p>
            <a:pPr indent="-317500" lvl="1" marL="914400" rtl="0" algn="l">
              <a:lnSpc>
                <a:spcPct val="150000"/>
              </a:lnSpc>
              <a:spcBef>
                <a:spcPts val="0"/>
              </a:spcBef>
              <a:spcAft>
                <a:spcPts val="0"/>
              </a:spcAft>
              <a:buSzPts val="1400"/>
              <a:buChar char="○"/>
            </a:pPr>
            <a:r>
              <a:rPr lang="en"/>
              <a:t>Visualization of nutrient amount that a user has had</a:t>
            </a:r>
            <a:endParaRPr/>
          </a:p>
          <a:p>
            <a:pPr indent="-317500" lvl="1" marL="914400" rtl="0" algn="l">
              <a:lnSpc>
                <a:spcPct val="150000"/>
              </a:lnSpc>
              <a:spcBef>
                <a:spcPts val="0"/>
              </a:spcBef>
              <a:spcAft>
                <a:spcPts val="0"/>
              </a:spcAft>
              <a:buSzPts val="1400"/>
              <a:buChar char="○"/>
            </a:pPr>
            <a:r>
              <a:rPr lang="en"/>
              <a:t>Recommendations of foods for to adjust the nutritional balance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a:p>
            <a:pPr indent="0" lvl="0" marL="0" rtl="0" algn="l">
              <a:spcBef>
                <a:spcPts val="0"/>
              </a:spcBef>
              <a:spcAft>
                <a:spcPts val="0"/>
              </a:spcAft>
              <a:buNone/>
            </a:pPr>
            <a:r>
              <a:t/>
            </a:r>
            <a:endParaRPr/>
          </a:p>
        </p:txBody>
      </p:sp>
      <p:sp>
        <p:nvSpPr>
          <p:cNvPr id="453" name="Google Shape;453;p69"/>
          <p:cNvSpPr txBox="1"/>
          <p:nvPr>
            <p:ph idx="1" type="body"/>
          </p:nvPr>
        </p:nvSpPr>
        <p:spPr>
          <a:xfrm>
            <a:off x="311700" y="10048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Inputting Foods Logs:</a:t>
            </a:r>
            <a:br>
              <a:rPr lang="en"/>
            </a:br>
            <a:r>
              <a:rPr lang="en"/>
              <a:t>Since, input of food logs using images or video may be erroneous following alternatives are used</a:t>
            </a:r>
            <a:endParaRPr/>
          </a:p>
          <a:p>
            <a:pPr indent="-317500" lvl="1" marL="914400" rtl="0" algn="l">
              <a:lnSpc>
                <a:spcPct val="150000"/>
              </a:lnSpc>
              <a:spcBef>
                <a:spcPts val="0"/>
              </a:spcBef>
              <a:spcAft>
                <a:spcPts val="0"/>
              </a:spcAft>
              <a:buSzPts val="1400"/>
              <a:buChar char="○"/>
            </a:pPr>
            <a:r>
              <a:rPr lang="en"/>
              <a:t>By Texting</a:t>
            </a:r>
            <a:endParaRPr/>
          </a:p>
          <a:p>
            <a:pPr indent="-317500" lvl="1" marL="914400" rtl="0" algn="l">
              <a:lnSpc>
                <a:spcPct val="150000"/>
              </a:lnSpc>
              <a:spcBef>
                <a:spcPts val="0"/>
              </a:spcBef>
              <a:spcAft>
                <a:spcPts val="0"/>
              </a:spcAft>
              <a:buSzPts val="1400"/>
              <a:buChar char="○"/>
            </a:pPr>
            <a:r>
              <a:rPr lang="en"/>
              <a:t>By Choosing Options</a:t>
            </a:r>
            <a:endParaRPr/>
          </a:p>
          <a:p>
            <a:pPr indent="-317500" lvl="1" marL="914400" rtl="0" algn="l">
              <a:lnSpc>
                <a:spcPct val="150000"/>
              </a:lnSpc>
              <a:spcBef>
                <a:spcPts val="0"/>
              </a:spcBef>
              <a:spcAft>
                <a:spcPts val="0"/>
              </a:spcAft>
              <a:buSzPts val="1400"/>
              <a:buChar char="○"/>
            </a:pPr>
            <a:r>
              <a:rPr lang="en"/>
              <a:t>By Scanning Receipts</a:t>
            </a:r>
            <a:endParaRPr/>
          </a:p>
          <a:p>
            <a:pPr indent="-342900" lvl="0" marL="457200" rtl="0" algn="l">
              <a:lnSpc>
                <a:spcPct val="150000"/>
              </a:lnSpc>
              <a:spcBef>
                <a:spcPts val="0"/>
              </a:spcBef>
              <a:spcAft>
                <a:spcPts val="0"/>
              </a:spcAft>
              <a:buSzPts val="1800"/>
              <a:buChar char="●"/>
            </a:pPr>
            <a:r>
              <a:rPr lang="en"/>
              <a:t>Visualization:</a:t>
            </a:r>
            <a:endParaRPr/>
          </a:p>
          <a:p>
            <a:pPr indent="0" lvl="0" marL="457200" rtl="0" algn="l">
              <a:lnSpc>
                <a:spcPct val="150000"/>
              </a:lnSpc>
              <a:spcBef>
                <a:spcPts val="1600"/>
              </a:spcBef>
              <a:spcAft>
                <a:spcPts val="1600"/>
              </a:spcAft>
              <a:buNone/>
            </a:pPr>
            <a:r>
              <a:t/>
            </a:r>
            <a:endParaRPr/>
          </a:p>
        </p:txBody>
      </p:sp>
      <p:pic>
        <p:nvPicPr>
          <p:cNvPr id="454" name="Google Shape;454;p69"/>
          <p:cNvPicPr preferRelativeResize="0"/>
          <p:nvPr/>
        </p:nvPicPr>
        <p:blipFill>
          <a:blip r:embed="rId3">
            <a:alphaModFix/>
          </a:blip>
          <a:stretch>
            <a:fillRect/>
          </a:stretch>
        </p:blipFill>
        <p:spPr>
          <a:xfrm>
            <a:off x="2566200" y="3344775"/>
            <a:ext cx="2282101" cy="16423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460" name="Google Shape;460;p70"/>
          <p:cNvSpPr txBox="1"/>
          <p:nvPr>
            <p:ph idx="1" type="body"/>
          </p:nvPr>
        </p:nvSpPr>
        <p:spPr>
          <a:xfrm>
            <a:off x="311700" y="834575"/>
            <a:ext cx="5058000" cy="3934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Procedure for the proposed system:</a:t>
            </a:r>
            <a:endParaRPr sz="1500"/>
          </a:p>
          <a:p>
            <a:pPr indent="-317500" lvl="1" marL="914400" rtl="0" algn="l">
              <a:spcBef>
                <a:spcPts val="0"/>
              </a:spcBef>
              <a:spcAft>
                <a:spcPts val="0"/>
              </a:spcAft>
              <a:buSzPts val="1400"/>
              <a:buChar char="○"/>
            </a:pPr>
            <a:r>
              <a:rPr lang="en"/>
              <a:t>User inputs food log</a:t>
            </a:r>
            <a:endParaRPr/>
          </a:p>
          <a:p>
            <a:pPr indent="-317500" lvl="1" marL="914400" rtl="0" algn="l">
              <a:spcBef>
                <a:spcPts val="0"/>
              </a:spcBef>
              <a:spcAft>
                <a:spcPts val="0"/>
              </a:spcAft>
              <a:buSzPts val="1400"/>
              <a:buChar char="○"/>
            </a:pPr>
            <a:r>
              <a:rPr lang="en"/>
              <a:t>Match input information with each record in database of foods</a:t>
            </a:r>
            <a:endParaRPr/>
          </a:p>
          <a:p>
            <a:pPr indent="-317500" lvl="1" marL="914400" rtl="0" algn="l">
              <a:spcBef>
                <a:spcPts val="0"/>
              </a:spcBef>
              <a:spcAft>
                <a:spcPts val="0"/>
              </a:spcAft>
              <a:buSzPts val="1400"/>
              <a:buChar char="○"/>
            </a:pPr>
            <a:r>
              <a:rPr lang="en"/>
              <a:t>Obtain nutrient information of food and store in food logs</a:t>
            </a:r>
            <a:endParaRPr/>
          </a:p>
          <a:p>
            <a:pPr indent="-317500" lvl="1" marL="914400" rtl="0" algn="l">
              <a:spcBef>
                <a:spcPts val="0"/>
              </a:spcBef>
              <a:spcAft>
                <a:spcPts val="0"/>
              </a:spcAft>
              <a:buSzPts val="1400"/>
              <a:buChar char="○"/>
            </a:pPr>
            <a:r>
              <a:rPr lang="en"/>
              <a:t>Calculate the amount of nutrients intake</a:t>
            </a:r>
            <a:endParaRPr/>
          </a:p>
          <a:p>
            <a:pPr indent="-317500" lvl="1" marL="914400" rtl="0" algn="l">
              <a:spcBef>
                <a:spcPts val="0"/>
              </a:spcBef>
              <a:spcAft>
                <a:spcPts val="0"/>
              </a:spcAft>
              <a:buSzPts val="1400"/>
              <a:buChar char="○"/>
            </a:pPr>
            <a:r>
              <a:rPr lang="en"/>
              <a:t>Show a list of recommended foods to balance nutrient intake.</a:t>
            </a:r>
            <a:endParaRPr/>
          </a:p>
          <a:p>
            <a:pPr indent="-323850" lvl="0" marL="457200" rtl="0" algn="l">
              <a:spcBef>
                <a:spcPts val="0"/>
              </a:spcBef>
              <a:spcAft>
                <a:spcPts val="0"/>
              </a:spcAft>
              <a:buSzPts val="1500"/>
              <a:buChar char="●"/>
            </a:pPr>
            <a:r>
              <a:rPr lang="en" sz="1500"/>
              <a:t>Input food logs store following information:</a:t>
            </a:r>
            <a:br>
              <a:rPr lang="en" sz="1500"/>
            </a:br>
            <a:r>
              <a:rPr lang="en" sz="1500"/>
              <a:t>userId, store/restaurant name, name of the food, size, date and time (had food), date and time(logged), amount of energy, amount of protein, amount of fat, amount of carbohydrate.</a:t>
            </a:r>
            <a:endParaRPr sz="1500"/>
          </a:p>
          <a:p>
            <a:pPr indent="-323850" lvl="0" marL="457200" rtl="0" algn="l">
              <a:spcBef>
                <a:spcPts val="0"/>
              </a:spcBef>
              <a:spcAft>
                <a:spcPts val="0"/>
              </a:spcAft>
              <a:buSzPts val="1500"/>
              <a:buChar char="●"/>
            </a:pPr>
            <a:r>
              <a:rPr lang="en" sz="1500"/>
              <a:t>First five information are to be provided by user, rest are taken from prepared database.</a:t>
            </a:r>
            <a:endParaRPr sz="1500"/>
          </a:p>
        </p:txBody>
      </p:sp>
      <p:pic>
        <p:nvPicPr>
          <p:cNvPr id="461" name="Google Shape;461;p70"/>
          <p:cNvPicPr preferRelativeResize="0"/>
          <p:nvPr/>
        </p:nvPicPr>
        <p:blipFill>
          <a:blip r:embed="rId3">
            <a:alphaModFix/>
          </a:blip>
          <a:stretch>
            <a:fillRect/>
          </a:stretch>
        </p:blipFill>
        <p:spPr>
          <a:xfrm>
            <a:off x="5293500" y="1876925"/>
            <a:ext cx="3691026" cy="24390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467" name="Google Shape;467;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Calculating the amount of nutrient intake:</a:t>
            </a:r>
            <a:endParaRPr/>
          </a:p>
          <a:p>
            <a:pPr indent="0" lvl="0" marL="0" rtl="0" algn="l">
              <a:lnSpc>
                <a:spcPct val="150000"/>
              </a:lnSpc>
              <a:spcBef>
                <a:spcPts val="1600"/>
              </a:spcBef>
              <a:spcAft>
                <a:spcPts val="0"/>
              </a:spcAft>
              <a:buNone/>
            </a:pPr>
            <a:r>
              <a:t/>
            </a:r>
            <a:endParaRPr/>
          </a:p>
          <a:p>
            <a:pPr indent="-342900" lvl="0" marL="457200" rtl="0" algn="l">
              <a:lnSpc>
                <a:spcPct val="150000"/>
              </a:lnSpc>
              <a:spcBef>
                <a:spcPts val="1600"/>
              </a:spcBef>
              <a:spcAft>
                <a:spcPts val="0"/>
              </a:spcAft>
              <a:buSzPts val="1800"/>
              <a:buChar char="●"/>
            </a:pPr>
            <a:r>
              <a:rPr lang="en"/>
              <a:t>Detecting foods meeting the energy constraint:</a:t>
            </a:r>
            <a:endParaRPr/>
          </a:p>
          <a:p>
            <a:pPr indent="0" lvl="0" marL="0" rtl="0" algn="l">
              <a:lnSpc>
                <a:spcPct val="150000"/>
              </a:lnSpc>
              <a:spcBef>
                <a:spcPts val="1600"/>
              </a:spcBef>
              <a:spcAft>
                <a:spcPts val="1600"/>
              </a:spcAft>
              <a:buNone/>
            </a:pPr>
            <a:r>
              <a:t/>
            </a:r>
            <a:endParaRPr/>
          </a:p>
        </p:txBody>
      </p:sp>
      <p:pic>
        <p:nvPicPr>
          <p:cNvPr id="468" name="Google Shape;468;p71"/>
          <p:cNvPicPr preferRelativeResize="0"/>
          <p:nvPr/>
        </p:nvPicPr>
        <p:blipFill>
          <a:blip r:embed="rId3">
            <a:alphaModFix/>
          </a:blip>
          <a:stretch>
            <a:fillRect/>
          </a:stretch>
        </p:blipFill>
        <p:spPr>
          <a:xfrm>
            <a:off x="916099" y="1698000"/>
            <a:ext cx="1314525" cy="504375"/>
          </a:xfrm>
          <a:prstGeom prst="rect">
            <a:avLst/>
          </a:prstGeom>
          <a:noFill/>
          <a:ln>
            <a:noFill/>
          </a:ln>
          <a:effectLst>
            <a:outerShdw blurRad="57150" rotWithShape="0" algn="bl" dir="5400000" dist="19050">
              <a:srgbClr val="000000">
                <a:alpha val="50000"/>
              </a:srgbClr>
            </a:outerShdw>
          </a:effectLst>
        </p:spPr>
      </p:pic>
      <p:pic>
        <p:nvPicPr>
          <p:cNvPr id="469" name="Google Shape;469;p71"/>
          <p:cNvPicPr preferRelativeResize="0"/>
          <p:nvPr/>
        </p:nvPicPr>
        <p:blipFill>
          <a:blip r:embed="rId4">
            <a:alphaModFix/>
          </a:blip>
          <a:stretch>
            <a:fillRect/>
          </a:stretch>
        </p:blipFill>
        <p:spPr>
          <a:xfrm>
            <a:off x="2616350" y="1731133"/>
            <a:ext cx="1460300" cy="438100"/>
          </a:xfrm>
          <a:prstGeom prst="rect">
            <a:avLst/>
          </a:prstGeom>
          <a:noFill/>
          <a:ln>
            <a:noFill/>
          </a:ln>
          <a:effectLst>
            <a:outerShdw blurRad="57150" rotWithShape="0" algn="bl" dir="5400000" dist="19050">
              <a:srgbClr val="000000">
                <a:alpha val="50000"/>
              </a:srgbClr>
            </a:outerShdw>
          </a:effectLst>
        </p:spPr>
      </p:pic>
      <p:pic>
        <p:nvPicPr>
          <p:cNvPr id="470" name="Google Shape;470;p71"/>
          <p:cNvPicPr preferRelativeResize="0"/>
          <p:nvPr/>
        </p:nvPicPr>
        <p:blipFill>
          <a:blip r:embed="rId5">
            <a:alphaModFix/>
          </a:blip>
          <a:stretch>
            <a:fillRect/>
          </a:stretch>
        </p:blipFill>
        <p:spPr>
          <a:xfrm>
            <a:off x="4303375" y="1731125"/>
            <a:ext cx="1666776" cy="353950"/>
          </a:xfrm>
          <a:prstGeom prst="rect">
            <a:avLst/>
          </a:prstGeom>
          <a:noFill/>
          <a:ln>
            <a:noFill/>
          </a:ln>
          <a:effectLst>
            <a:outerShdw blurRad="57150" rotWithShape="0" algn="bl" dir="5400000" dist="19050">
              <a:srgbClr val="000000">
                <a:alpha val="50000"/>
              </a:srgbClr>
            </a:outerShdw>
          </a:effectLst>
        </p:spPr>
      </p:pic>
      <p:pic>
        <p:nvPicPr>
          <p:cNvPr id="471" name="Google Shape;471;p71"/>
          <p:cNvPicPr preferRelativeResize="0"/>
          <p:nvPr/>
        </p:nvPicPr>
        <p:blipFill>
          <a:blip r:embed="rId6">
            <a:alphaModFix/>
          </a:blip>
          <a:stretch>
            <a:fillRect/>
          </a:stretch>
        </p:blipFill>
        <p:spPr>
          <a:xfrm>
            <a:off x="916100" y="2906650"/>
            <a:ext cx="2255697" cy="353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11</a:t>
            </a:r>
            <a:endParaRPr/>
          </a:p>
        </p:txBody>
      </p:sp>
      <p:sp>
        <p:nvSpPr>
          <p:cNvPr id="477" name="Google Shape;477;p72"/>
          <p:cNvSpPr txBox="1"/>
          <p:nvPr/>
        </p:nvSpPr>
        <p:spPr>
          <a:xfrm>
            <a:off x="1252475" y="2966925"/>
            <a:ext cx="694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Personalized Food Recommendation using Deep Neural Network.</a:t>
            </a:r>
            <a:endParaRPr sz="1500">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83" name="Google Shape;483;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The paper proposed a temporal model of recommendation using deep neural network for Thai food.</a:t>
            </a:r>
            <a:endParaRPr/>
          </a:p>
          <a:p>
            <a:pPr indent="-342900" lvl="0" marL="457200" rtl="0" algn="l">
              <a:lnSpc>
                <a:spcPct val="150000"/>
              </a:lnSpc>
              <a:spcBef>
                <a:spcPts val="0"/>
              </a:spcBef>
              <a:spcAft>
                <a:spcPts val="0"/>
              </a:spcAft>
              <a:buSzPts val="1800"/>
              <a:buChar char="●"/>
            </a:pPr>
            <a:r>
              <a:rPr lang="en"/>
              <a:t>Ingredients for the user’s favourite dishes are extracted.</a:t>
            </a:r>
            <a:endParaRPr/>
          </a:p>
          <a:p>
            <a:pPr indent="-342900" lvl="0" marL="457200" rtl="0" algn="l">
              <a:lnSpc>
                <a:spcPct val="150000"/>
              </a:lnSpc>
              <a:spcBef>
                <a:spcPts val="0"/>
              </a:spcBef>
              <a:spcAft>
                <a:spcPts val="0"/>
              </a:spcAft>
              <a:buSzPts val="1800"/>
              <a:buChar char="●"/>
            </a:pPr>
            <a:r>
              <a:rPr lang="en"/>
              <a:t>Model predicts next dishes based on profile and eating history.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8" name="Google Shape;108;p20"/>
          <p:cNvSpPr txBox="1"/>
          <p:nvPr>
            <p:ph idx="1" type="body"/>
          </p:nvPr>
        </p:nvSpPr>
        <p:spPr>
          <a:xfrm>
            <a:off x="311700" y="897125"/>
            <a:ext cx="8520600" cy="4124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The traditional collaborative filtering recommendation algorithm can't measure well the similarity among users under the condition of data sparsity, which leads to a decrease in the accuracy of the recommendation system. </a:t>
            </a:r>
            <a:endParaRPr/>
          </a:p>
          <a:p>
            <a:pPr indent="-342900" lvl="0" marL="457200" rtl="0" algn="l">
              <a:lnSpc>
                <a:spcPct val="150000"/>
              </a:lnSpc>
              <a:spcBef>
                <a:spcPts val="0"/>
              </a:spcBef>
              <a:spcAft>
                <a:spcPts val="0"/>
              </a:spcAft>
              <a:buSzPts val="1800"/>
              <a:buChar char="●"/>
            </a:pPr>
            <a:r>
              <a:rPr lang="en"/>
              <a:t>Hence, author propose a collaborative filtering algorithm to improve similarity.</a:t>
            </a:r>
            <a:endParaRPr/>
          </a:p>
          <a:p>
            <a:pPr indent="-342900" lvl="0" marL="457200" rtl="0" algn="l">
              <a:lnSpc>
                <a:spcPct val="150000"/>
              </a:lnSpc>
              <a:spcBef>
                <a:spcPts val="0"/>
              </a:spcBef>
              <a:spcAft>
                <a:spcPts val="0"/>
              </a:spcAft>
              <a:buSzPts val="1800"/>
              <a:buChar char="●"/>
            </a:pPr>
            <a:r>
              <a:rPr lang="en"/>
              <a:t>Then weight the number of common scoring items on the similarity calculation to improve the shortcomings of the usual Pearson correlation coefficient.</a:t>
            </a:r>
            <a:endParaRPr/>
          </a:p>
          <a:p>
            <a:pPr indent="-342900" lvl="0" marL="457200" rtl="0" algn="l">
              <a:lnSpc>
                <a:spcPct val="150000"/>
              </a:lnSpc>
              <a:spcBef>
                <a:spcPts val="0"/>
              </a:spcBef>
              <a:spcAft>
                <a:spcPts val="0"/>
              </a:spcAft>
              <a:buSzPts val="1800"/>
              <a:buChar char="●"/>
            </a:pPr>
            <a:r>
              <a:rPr lang="en"/>
              <a:t>Then, find the user's nearest neighbor set and predict the score of the item to generate a recommendation list.</a:t>
            </a:r>
            <a:endParaRPr/>
          </a:p>
          <a:p>
            <a:pPr indent="-342900" lvl="0" marL="457200" rtl="0" algn="l">
              <a:lnSpc>
                <a:spcPct val="150000"/>
              </a:lnSpc>
              <a:spcBef>
                <a:spcPts val="0"/>
              </a:spcBef>
              <a:spcAft>
                <a:spcPts val="0"/>
              </a:spcAft>
              <a:buSzPts val="1800"/>
              <a:buChar char="●"/>
            </a:pPr>
            <a:r>
              <a:rPr lang="en"/>
              <a:t>Their</a:t>
            </a:r>
            <a:r>
              <a:rPr lang="en"/>
              <a:t> algorithm increase the accuracy than those </a:t>
            </a:r>
            <a:r>
              <a:rPr lang="en"/>
              <a:t>algorithms</a:t>
            </a:r>
            <a:r>
              <a:rPr lang="en"/>
              <a:t> which uses cosine, jaccard </a:t>
            </a:r>
            <a:r>
              <a:rPr lang="en"/>
              <a:t>similarity, to find the nearest neighbours.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a:p>
            <a:pPr indent="0" lvl="0" marL="0" rtl="0" algn="l">
              <a:spcBef>
                <a:spcPts val="0"/>
              </a:spcBef>
              <a:spcAft>
                <a:spcPts val="0"/>
              </a:spcAft>
              <a:buNone/>
            </a:pPr>
            <a:r>
              <a:t/>
            </a:r>
            <a:endParaRPr/>
          </a:p>
        </p:txBody>
      </p:sp>
      <p:sp>
        <p:nvSpPr>
          <p:cNvPr id="489" name="Google Shape;489;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Preference Classification</a:t>
            </a:r>
            <a:endParaRPr/>
          </a:p>
          <a:p>
            <a:pPr indent="-317500" lvl="1" marL="914400" rtl="0" algn="l">
              <a:spcBef>
                <a:spcPts val="0"/>
              </a:spcBef>
              <a:spcAft>
                <a:spcPts val="0"/>
              </a:spcAft>
              <a:buSzPts val="1400"/>
              <a:buChar char="○"/>
            </a:pPr>
            <a:r>
              <a:rPr lang="en"/>
              <a:t>Set of ingredients is extracted from all recipes.</a:t>
            </a:r>
            <a:endParaRPr/>
          </a:p>
          <a:p>
            <a:pPr indent="-317500" lvl="1" marL="914400" rtl="0" algn="l">
              <a:spcBef>
                <a:spcPts val="0"/>
              </a:spcBef>
              <a:spcAft>
                <a:spcPts val="0"/>
              </a:spcAft>
              <a:buSzPts val="1400"/>
              <a:buChar char="○"/>
            </a:pPr>
            <a:r>
              <a:rPr lang="en"/>
              <a:t>Ingredient group and its quantity are generated.</a:t>
            </a:r>
            <a:endParaRPr/>
          </a:p>
          <a:p>
            <a:pPr indent="-317500" lvl="1" marL="914400" rtl="0" algn="l">
              <a:spcBef>
                <a:spcPts val="0"/>
              </a:spcBef>
              <a:spcAft>
                <a:spcPts val="0"/>
              </a:spcAft>
              <a:buSzPts val="1400"/>
              <a:buChar char="○"/>
            </a:pPr>
            <a:r>
              <a:rPr lang="en"/>
              <a:t>The quantity of the ingredient is represented as percentage by weight of the total dish portion.</a:t>
            </a:r>
            <a:endParaRPr/>
          </a:p>
          <a:p>
            <a:pPr indent="-342900" lvl="0" marL="457200" rtl="0" algn="l">
              <a:spcBef>
                <a:spcPts val="0"/>
              </a:spcBef>
              <a:spcAft>
                <a:spcPts val="0"/>
              </a:spcAft>
              <a:buSzPts val="1800"/>
              <a:buChar char="●"/>
            </a:pPr>
            <a:r>
              <a:rPr lang="en"/>
              <a:t>Proposed Neural Architecture</a:t>
            </a:r>
            <a:endParaRPr/>
          </a:p>
          <a:p>
            <a:pPr indent="-317500" lvl="8" marL="4114800" rtl="0" algn="l">
              <a:spcBef>
                <a:spcPts val="0"/>
              </a:spcBef>
              <a:spcAft>
                <a:spcPts val="0"/>
              </a:spcAft>
              <a:buSzPts val="1400"/>
              <a:buChar char="■"/>
            </a:pPr>
            <a:r>
              <a:rPr lang="en"/>
              <a:t>The model predicts the user profile</a:t>
            </a:r>
            <a:endParaRPr/>
          </a:p>
          <a:p>
            <a:pPr indent="-317500" lvl="8" marL="4114800" rtl="0" algn="l">
              <a:spcBef>
                <a:spcPts val="0"/>
              </a:spcBef>
              <a:spcAft>
                <a:spcPts val="0"/>
              </a:spcAft>
              <a:buSzPts val="1400"/>
              <a:buChar char="■"/>
            </a:pPr>
            <a:r>
              <a:rPr lang="en"/>
              <a:t>Input layer is ingredient vector</a:t>
            </a:r>
            <a:endParaRPr/>
          </a:p>
          <a:p>
            <a:pPr indent="0" lvl="0" marL="457200" rtl="0" algn="l">
              <a:spcBef>
                <a:spcPts val="1600"/>
              </a:spcBef>
              <a:spcAft>
                <a:spcPts val="1600"/>
              </a:spcAft>
              <a:buNone/>
            </a:pPr>
            <a:r>
              <a:t/>
            </a:r>
            <a:endParaRPr/>
          </a:p>
        </p:txBody>
      </p:sp>
      <p:pic>
        <p:nvPicPr>
          <p:cNvPr id="490" name="Google Shape;490;p74"/>
          <p:cNvPicPr preferRelativeResize="0"/>
          <p:nvPr/>
        </p:nvPicPr>
        <p:blipFill>
          <a:blip r:embed="rId3">
            <a:alphaModFix/>
          </a:blip>
          <a:stretch>
            <a:fillRect/>
          </a:stretch>
        </p:blipFill>
        <p:spPr>
          <a:xfrm>
            <a:off x="709238" y="2712488"/>
            <a:ext cx="3057525" cy="2200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496" name="Google Shape;496;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recommendation score is computed by following equation: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Groups of Recommended Food:</a:t>
            </a:r>
            <a:endParaRPr/>
          </a:p>
          <a:p>
            <a:pPr indent="0" lvl="0" marL="0" rtl="0" algn="l">
              <a:spcBef>
                <a:spcPts val="1600"/>
              </a:spcBef>
              <a:spcAft>
                <a:spcPts val="1600"/>
              </a:spcAft>
              <a:buNone/>
            </a:pPr>
            <a:r>
              <a:t/>
            </a:r>
            <a:endParaRPr/>
          </a:p>
        </p:txBody>
      </p:sp>
      <p:pic>
        <p:nvPicPr>
          <p:cNvPr id="497" name="Google Shape;497;p75"/>
          <p:cNvPicPr preferRelativeResize="0"/>
          <p:nvPr/>
        </p:nvPicPr>
        <p:blipFill>
          <a:blip r:embed="rId3">
            <a:alphaModFix/>
          </a:blip>
          <a:stretch>
            <a:fillRect/>
          </a:stretch>
        </p:blipFill>
        <p:spPr>
          <a:xfrm>
            <a:off x="774600" y="1586250"/>
            <a:ext cx="4041150" cy="667350"/>
          </a:xfrm>
          <a:prstGeom prst="rect">
            <a:avLst/>
          </a:prstGeom>
          <a:noFill/>
          <a:ln>
            <a:noFill/>
          </a:ln>
          <a:effectLst>
            <a:outerShdw blurRad="57150" rotWithShape="0" algn="bl" dir="5400000" dist="19050">
              <a:srgbClr val="000000">
                <a:alpha val="50000"/>
              </a:srgbClr>
            </a:outerShdw>
          </a:effectLst>
        </p:spPr>
      </p:pic>
      <p:pic>
        <p:nvPicPr>
          <p:cNvPr id="498" name="Google Shape;498;p75"/>
          <p:cNvPicPr preferRelativeResize="0"/>
          <p:nvPr/>
        </p:nvPicPr>
        <p:blipFill>
          <a:blip r:embed="rId4">
            <a:alphaModFix/>
          </a:blip>
          <a:stretch>
            <a:fillRect/>
          </a:stretch>
        </p:blipFill>
        <p:spPr>
          <a:xfrm>
            <a:off x="774600" y="2601297"/>
            <a:ext cx="4215975" cy="2380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t/>
            </a:r>
            <a:endParaRPr/>
          </a:p>
        </p:txBody>
      </p:sp>
      <p:pic>
        <p:nvPicPr>
          <p:cNvPr id="504" name="Google Shape;504;p76"/>
          <p:cNvPicPr preferRelativeResize="0"/>
          <p:nvPr/>
        </p:nvPicPr>
        <p:blipFill>
          <a:blip r:embed="rId3">
            <a:alphaModFix/>
          </a:blip>
          <a:stretch>
            <a:fillRect/>
          </a:stretch>
        </p:blipFill>
        <p:spPr>
          <a:xfrm>
            <a:off x="130250" y="1172500"/>
            <a:ext cx="4375125" cy="2055225"/>
          </a:xfrm>
          <a:prstGeom prst="rect">
            <a:avLst/>
          </a:prstGeom>
          <a:noFill/>
          <a:ln>
            <a:noFill/>
          </a:ln>
          <a:effectLst>
            <a:outerShdw blurRad="57150" rotWithShape="0" algn="bl" dir="5400000" dist="19050">
              <a:srgbClr val="000000">
                <a:alpha val="50000"/>
              </a:srgbClr>
            </a:outerShdw>
          </a:effectLst>
        </p:spPr>
      </p:pic>
      <p:pic>
        <p:nvPicPr>
          <p:cNvPr id="505" name="Google Shape;505;p76"/>
          <p:cNvPicPr preferRelativeResize="0"/>
          <p:nvPr/>
        </p:nvPicPr>
        <p:blipFill>
          <a:blip r:embed="rId4">
            <a:alphaModFix/>
          </a:blip>
          <a:stretch>
            <a:fillRect/>
          </a:stretch>
        </p:blipFill>
        <p:spPr>
          <a:xfrm>
            <a:off x="4680300" y="1172500"/>
            <a:ext cx="4130127" cy="2109000"/>
          </a:xfrm>
          <a:prstGeom prst="rect">
            <a:avLst/>
          </a:prstGeom>
          <a:noFill/>
          <a:ln>
            <a:noFill/>
          </a:ln>
          <a:effectLst>
            <a:outerShdw blurRad="57150" rotWithShape="0" algn="bl" dir="5400000" dist="19050">
              <a:srgbClr val="000000">
                <a:alpha val="50000"/>
              </a:srgbClr>
            </a:outerShdw>
          </a:effectLst>
        </p:spPr>
      </p:pic>
      <p:pic>
        <p:nvPicPr>
          <p:cNvPr id="506" name="Google Shape;506;p76"/>
          <p:cNvPicPr preferRelativeResize="0"/>
          <p:nvPr/>
        </p:nvPicPr>
        <p:blipFill>
          <a:blip r:embed="rId5">
            <a:alphaModFix/>
          </a:blip>
          <a:stretch>
            <a:fillRect/>
          </a:stretch>
        </p:blipFill>
        <p:spPr>
          <a:xfrm>
            <a:off x="1755200" y="3542625"/>
            <a:ext cx="5507550" cy="13170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7"/>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12</a:t>
            </a:r>
            <a:endParaRPr/>
          </a:p>
        </p:txBody>
      </p:sp>
      <p:sp>
        <p:nvSpPr>
          <p:cNvPr id="512" name="Google Shape;512;p77"/>
          <p:cNvSpPr txBox="1"/>
          <p:nvPr/>
        </p:nvSpPr>
        <p:spPr>
          <a:xfrm>
            <a:off x="2358925" y="2966925"/>
            <a:ext cx="463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Ethics of Food Recommender Applications.</a:t>
            </a:r>
            <a:endParaRPr sz="1500">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18" name="Google Shape;518;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Authors put forward eight needed ethical points for food recommender systems</a:t>
            </a:r>
            <a:endParaRPr/>
          </a:p>
          <a:p>
            <a:pPr indent="-317500" lvl="1" marL="914400" rtl="0" algn="l">
              <a:lnSpc>
                <a:spcPct val="150000"/>
              </a:lnSpc>
              <a:spcBef>
                <a:spcPts val="0"/>
              </a:spcBef>
              <a:spcAft>
                <a:spcPts val="0"/>
              </a:spcAft>
              <a:buSzPts val="1400"/>
              <a:buChar char="○"/>
            </a:pPr>
            <a:r>
              <a:rPr lang="en"/>
              <a:t>Existing Applications</a:t>
            </a:r>
            <a:endParaRPr/>
          </a:p>
          <a:p>
            <a:pPr indent="-317500" lvl="1" marL="914400" rtl="0" algn="l">
              <a:lnSpc>
                <a:spcPct val="150000"/>
              </a:lnSpc>
              <a:spcBef>
                <a:spcPts val="0"/>
              </a:spcBef>
              <a:spcAft>
                <a:spcPts val="0"/>
              </a:spcAft>
              <a:buSzPts val="1400"/>
              <a:buChar char="○"/>
            </a:pPr>
            <a:r>
              <a:rPr lang="en"/>
              <a:t>Ethical Content</a:t>
            </a:r>
            <a:endParaRPr/>
          </a:p>
          <a:p>
            <a:pPr indent="-317500" lvl="1" marL="914400" rtl="0" algn="l">
              <a:lnSpc>
                <a:spcPct val="150000"/>
              </a:lnSpc>
              <a:spcBef>
                <a:spcPts val="0"/>
              </a:spcBef>
              <a:spcAft>
                <a:spcPts val="0"/>
              </a:spcAft>
              <a:buSzPts val="1400"/>
              <a:buChar char="○"/>
            </a:pPr>
            <a:r>
              <a:rPr lang="en"/>
              <a:t>Privacy</a:t>
            </a:r>
            <a:endParaRPr/>
          </a:p>
          <a:p>
            <a:pPr indent="-317500" lvl="1" marL="914400" rtl="0" algn="l">
              <a:lnSpc>
                <a:spcPct val="150000"/>
              </a:lnSpc>
              <a:spcBef>
                <a:spcPts val="0"/>
              </a:spcBef>
              <a:spcAft>
                <a:spcPts val="0"/>
              </a:spcAft>
              <a:buSzPts val="1400"/>
              <a:buChar char="○"/>
            </a:pPr>
            <a:r>
              <a:rPr lang="en"/>
              <a:t>Autonomy and Personal Identity</a:t>
            </a:r>
            <a:endParaRPr/>
          </a:p>
          <a:p>
            <a:pPr indent="-317500" lvl="1" marL="914400" rtl="0" algn="l">
              <a:lnSpc>
                <a:spcPct val="150000"/>
              </a:lnSpc>
              <a:spcBef>
                <a:spcPts val="0"/>
              </a:spcBef>
              <a:spcAft>
                <a:spcPts val="0"/>
              </a:spcAft>
              <a:buSzPts val="1400"/>
              <a:buChar char="○"/>
            </a:pPr>
            <a:r>
              <a:rPr lang="en"/>
              <a:t>Opacity</a:t>
            </a:r>
            <a:endParaRPr/>
          </a:p>
          <a:p>
            <a:pPr indent="-317500" lvl="1" marL="914400" rtl="0" algn="l">
              <a:lnSpc>
                <a:spcPct val="150000"/>
              </a:lnSpc>
              <a:spcBef>
                <a:spcPts val="0"/>
              </a:spcBef>
              <a:spcAft>
                <a:spcPts val="0"/>
              </a:spcAft>
              <a:buSzPts val="1400"/>
              <a:buChar char="○"/>
            </a:pPr>
            <a:r>
              <a:rPr lang="en"/>
              <a:t>Fairness</a:t>
            </a:r>
            <a:endParaRPr/>
          </a:p>
          <a:p>
            <a:pPr indent="-317500" lvl="1" marL="914400" rtl="0" algn="l">
              <a:lnSpc>
                <a:spcPct val="150000"/>
              </a:lnSpc>
              <a:spcBef>
                <a:spcPts val="0"/>
              </a:spcBef>
              <a:spcAft>
                <a:spcPts val="0"/>
              </a:spcAft>
              <a:buSzPts val="1400"/>
              <a:buChar char="○"/>
            </a:pPr>
            <a:r>
              <a:rPr lang="en"/>
              <a:t>Polarization and Social Manipulability</a:t>
            </a:r>
            <a:endParaRPr/>
          </a:p>
          <a:p>
            <a:pPr indent="-317500" lvl="1" marL="914400" rtl="0" algn="l">
              <a:lnSpc>
                <a:spcPct val="150000"/>
              </a:lnSpc>
              <a:spcBef>
                <a:spcPts val="0"/>
              </a:spcBef>
              <a:spcAft>
                <a:spcPts val="0"/>
              </a:spcAft>
              <a:buSzPts val="1400"/>
              <a:buChar char="○"/>
            </a:pPr>
            <a:r>
              <a:rPr lang="en"/>
              <a:t>Robustness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Evaluating Yuka</a:t>
            </a:r>
            <a:endParaRPr/>
          </a:p>
        </p:txBody>
      </p:sp>
      <p:sp>
        <p:nvSpPr>
          <p:cNvPr id="524" name="Google Shape;524;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Product Assessment Approach</a:t>
            </a:r>
            <a:endParaRPr/>
          </a:p>
          <a:p>
            <a:pPr indent="-342900" lvl="0" marL="457200" rtl="0" algn="l">
              <a:lnSpc>
                <a:spcPct val="150000"/>
              </a:lnSpc>
              <a:spcBef>
                <a:spcPts val="0"/>
              </a:spcBef>
              <a:spcAft>
                <a:spcPts val="0"/>
              </a:spcAft>
              <a:buSzPts val="1800"/>
              <a:buChar char="●"/>
            </a:pPr>
            <a:r>
              <a:rPr lang="en"/>
              <a:t>Technical Issues</a:t>
            </a:r>
            <a:endParaRPr/>
          </a:p>
          <a:p>
            <a:pPr indent="-342900" lvl="0" marL="457200" rtl="0" algn="l">
              <a:lnSpc>
                <a:spcPct val="150000"/>
              </a:lnSpc>
              <a:spcBef>
                <a:spcPts val="0"/>
              </a:spcBef>
              <a:spcAft>
                <a:spcPts val="0"/>
              </a:spcAft>
              <a:buSzPts val="1800"/>
              <a:buChar char="●"/>
            </a:pPr>
            <a:r>
              <a:rPr lang="en"/>
              <a:t>Lack of explainability</a:t>
            </a:r>
            <a:endParaRPr/>
          </a:p>
          <a:p>
            <a:pPr indent="-342900" lvl="0" marL="457200" rtl="0" algn="l">
              <a:lnSpc>
                <a:spcPct val="150000"/>
              </a:lnSpc>
              <a:spcBef>
                <a:spcPts val="0"/>
              </a:spcBef>
              <a:spcAft>
                <a:spcPts val="0"/>
              </a:spcAft>
              <a:buSzPts val="1800"/>
              <a:buChar char="●"/>
            </a:pPr>
            <a:r>
              <a:rPr lang="en"/>
              <a:t>Regarding Fairness</a:t>
            </a:r>
            <a:endParaRPr/>
          </a:p>
          <a:p>
            <a:pPr indent="-342900" lvl="0" marL="457200" rtl="0" algn="l">
              <a:lnSpc>
                <a:spcPct val="150000"/>
              </a:lnSpc>
              <a:spcBef>
                <a:spcPts val="0"/>
              </a:spcBef>
              <a:spcAft>
                <a:spcPts val="0"/>
              </a:spcAft>
              <a:buSzPts val="1800"/>
              <a:buChar char="●"/>
            </a:pPr>
            <a:r>
              <a:rPr lang="en"/>
              <a:t>Disrupting the Food Industry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0"/>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13</a:t>
            </a:r>
            <a:endParaRPr/>
          </a:p>
        </p:txBody>
      </p:sp>
      <p:sp>
        <p:nvSpPr>
          <p:cNvPr id="530" name="Google Shape;530;p80"/>
          <p:cNvSpPr txBox="1"/>
          <p:nvPr/>
        </p:nvSpPr>
        <p:spPr>
          <a:xfrm>
            <a:off x="311700" y="2966925"/>
            <a:ext cx="869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Clustering collaborative filtering recommendation algorithm of users based on time factor. </a:t>
            </a:r>
            <a:endParaRPr sz="1500">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36" name="Google Shape;536;p81"/>
          <p:cNvSpPr txBox="1"/>
          <p:nvPr>
            <p:ph idx="1" type="body"/>
          </p:nvPr>
        </p:nvSpPr>
        <p:spPr>
          <a:xfrm>
            <a:off x="311700" y="945750"/>
            <a:ext cx="8520600" cy="402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this novel algorithm, a time-based user clustering collaborative filtering recommendation algorithm is proposed.</a:t>
            </a:r>
            <a:endParaRPr/>
          </a:p>
          <a:p>
            <a:pPr indent="-342900" lvl="0" marL="457200" rtl="0" algn="l">
              <a:spcBef>
                <a:spcPts val="0"/>
              </a:spcBef>
              <a:spcAft>
                <a:spcPts val="0"/>
              </a:spcAft>
              <a:buSzPts val="1800"/>
              <a:buChar char="●"/>
            </a:pPr>
            <a:r>
              <a:rPr lang="en"/>
              <a:t>There are three mainly improved steps in this novel algorithm.</a:t>
            </a:r>
            <a:endParaRPr/>
          </a:p>
          <a:p>
            <a:pPr indent="-342900" lvl="0" marL="457200" rtl="0" algn="l">
              <a:spcBef>
                <a:spcPts val="0"/>
              </a:spcBef>
              <a:spcAft>
                <a:spcPts val="0"/>
              </a:spcAft>
              <a:buSzPts val="1800"/>
              <a:buChar char="●"/>
            </a:pPr>
            <a:r>
              <a:rPr lang="en"/>
              <a:t>Firstly, the user rating time is added to increase the similarity between users when users are clustered. </a:t>
            </a:r>
            <a:endParaRPr/>
          </a:p>
          <a:p>
            <a:pPr indent="-342900" lvl="0" marL="457200" rtl="0" algn="l">
              <a:spcBef>
                <a:spcPts val="0"/>
              </a:spcBef>
              <a:spcAft>
                <a:spcPts val="0"/>
              </a:spcAft>
              <a:buSzPts val="1800"/>
              <a:buChar char="●"/>
            </a:pPr>
            <a:r>
              <a:rPr lang="en"/>
              <a:t>Secondly, in order to reduce the search space of similar users, only the nearest neighbor with a high similarity to the target user can be found in the cluster by adding the rating time.</a:t>
            </a:r>
            <a:endParaRPr/>
          </a:p>
          <a:p>
            <a:pPr indent="-342900" lvl="0" marL="457200" rtl="0" algn="l">
              <a:spcBef>
                <a:spcPts val="0"/>
              </a:spcBef>
              <a:spcAft>
                <a:spcPts val="0"/>
              </a:spcAft>
              <a:buSzPts val="1800"/>
              <a:buChar char="●"/>
            </a:pPr>
            <a:r>
              <a:rPr lang="en"/>
              <a:t>Finally, the traditional collaborative filtering recommendation algorithm is used to recommend the target users in the clustered data set.</a:t>
            </a:r>
            <a:endParaRPr/>
          </a:p>
          <a:p>
            <a:pPr indent="-342900" lvl="0" marL="457200" rtl="0" algn="l">
              <a:spcBef>
                <a:spcPts val="0"/>
              </a:spcBef>
              <a:spcAft>
                <a:spcPts val="0"/>
              </a:spcAft>
              <a:buSzPts val="1800"/>
              <a:buChar char="●"/>
            </a:pPr>
            <a:r>
              <a:rPr lang="en"/>
              <a:t>This is a technique tested on movielens dataset, but we can apply it on our different food dataset as well.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42" name="Google Shape;542;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Movielens dataset consists of four parts: user, item, rating and time.</a:t>
            </a:r>
            <a:endParaRPr/>
          </a:p>
          <a:p>
            <a:pPr indent="-342900" lvl="0" marL="457200" rtl="0" algn="l">
              <a:spcBef>
                <a:spcPts val="0"/>
              </a:spcBef>
              <a:spcAft>
                <a:spcPts val="0"/>
              </a:spcAft>
              <a:buSzPts val="1800"/>
              <a:buChar char="●"/>
            </a:pPr>
            <a:r>
              <a:rPr lang="en"/>
              <a:t>C</a:t>
            </a:r>
            <a:r>
              <a:rPr lang="en"/>
              <a:t>lustering users to reduce the calculation of nearest neighbors. Because the user's interest is changed with time, adding time factor for the user clustering to optimize the nearest neighbor.</a:t>
            </a:r>
            <a:endParaRPr/>
          </a:p>
          <a:p>
            <a:pPr indent="-342900" lvl="0" marL="457200" rtl="0" algn="l">
              <a:spcBef>
                <a:spcPts val="0"/>
              </a:spcBef>
              <a:spcAft>
                <a:spcPts val="0"/>
              </a:spcAft>
              <a:buSzPts val="1800"/>
              <a:buChar char="●"/>
            </a:pPr>
            <a:r>
              <a:rPr lang="en"/>
              <a:t>Considering the user's interest changes with time, a time factor is added to the user cluster to optimize the selection of the nearest user.</a:t>
            </a:r>
            <a:endParaRPr/>
          </a:p>
          <a:p>
            <a:pPr indent="-342900" lvl="0" marL="457200" rtl="0" algn="l">
              <a:spcBef>
                <a:spcPts val="0"/>
              </a:spcBef>
              <a:spcAft>
                <a:spcPts val="0"/>
              </a:spcAft>
              <a:buSzPts val="1800"/>
              <a:buChar char="●"/>
            </a:pPr>
            <a:r>
              <a:rPr lang="en"/>
              <a:t>The traditional clustering method ignores the time factor when clustering users, and the clustering results for users are shown as:</a:t>
            </a:r>
            <a:endParaRPr/>
          </a:p>
        </p:txBody>
      </p:sp>
      <p:pic>
        <p:nvPicPr>
          <p:cNvPr id="543" name="Google Shape;543;p82"/>
          <p:cNvPicPr preferRelativeResize="0"/>
          <p:nvPr/>
        </p:nvPicPr>
        <p:blipFill>
          <a:blip r:embed="rId3">
            <a:alphaModFix/>
          </a:blip>
          <a:stretch>
            <a:fillRect/>
          </a:stretch>
        </p:blipFill>
        <p:spPr>
          <a:xfrm>
            <a:off x="2095500" y="3851838"/>
            <a:ext cx="4953000" cy="771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Methodology (contd.)</a:t>
            </a:r>
            <a:endParaRPr/>
          </a:p>
          <a:p>
            <a:pPr indent="0" lvl="0" marL="0" rtl="0" algn="l">
              <a:spcBef>
                <a:spcPts val="0"/>
              </a:spcBef>
              <a:spcAft>
                <a:spcPts val="0"/>
              </a:spcAft>
              <a:buNone/>
            </a:pPr>
            <a:r>
              <a:t/>
            </a:r>
            <a:endParaRPr/>
          </a:p>
        </p:txBody>
      </p:sp>
      <p:sp>
        <p:nvSpPr>
          <p:cNvPr id="549" name="Google Shape;549;p83"/>
          <p:cNvSpPr txBox="1"/>
          <p:nvPr>
            <p:ph idx="1" type="body"/>
          </p:nvPr>
        </p:nvSpPr>
        <p:spPr>
          <a:xfrm>
            <a:off x="311700" y="933625"/>
            <a:ext cx="8674200" cy="243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this paper, it is proved that after adding the rating time the user’s clustering result is better than the traditional clustering result.</a:t>
            </a:r>
            <a:endParaRPr/>
          </a:p>
          <a:p>
            <a:pPr indent="-342900" lvl="0" marL="457200" rtl="0" algn="l">
              <a:spcBef>
                <a:spcPts val="0"/>
              </a:spcBef>
              <a:spcAft>
                <a:spcPts val="0"/>
              </a:spcAft>
              <a:buSzPts val="1800"/>
              <a:buChar char="●"/>
            </a:pPr>
            <a:r>
              <a:rPr lang="en"/>
              <a:t>However, if the time is too accurate, the recommended accuracy will also be affected.</a:t>
            </a:r>
            <a:endParaRPr/>
          </a:p>
          <a:p>
            <a:pPr indent="-342900" lvl="0" marL="457200" rtl="0" algn="l">
              <a:spcBef>
                <a:spcPts val="0"/>
              </a:spcBef>
              <a:spcAft>
                <a:spcPts val="0"/>
              </a:spcAft>
              <a:buSzPts val="1800"/>
              <a:buChar char="●"/>
            </a:pPr>
            <a:r>
              <a:rPr lang="en"/>
              <a:t>Therefore, in this paper, the time is accurate to the month, because the user's long-term interest will not change. But short-term interest will change with time.</a:t>
            </a:r>
            <a:endParaRPr/>
          </a:p>
          <a:p>
            <a:pPr indent="-342900" lvl="0" marL="457200" rtl="0" algn="l">
              <a:spcBef>
                <a:spcPts val="0"/>
              </a:spcBef>
              <a:spcAft>
                <a:spcPts val="0"/>
              </a:spcAft>
              <a:buSzPts val="1800"/>
              <a:buChar char="●"/>
            </a:pPr>
            <a:r>
              <a:rPr lang="en"/>
              <a:t>After adding the time factor, the user clustering results are shown as:</a:t>
            </a:r>
            <a:endParaRPr/>
          </a:p>
          <a:p>
            <a:pPr indent="0" lvl="0" marL="457200" rtl="0" algn="l">
              <a:spcBef>
                <a:spcPts val="1600"/>
              </a:spcBef>
              <a:spcAft>
                <a:spcPts val="1600"/>
              </a:spcAft>
              <a:buNone/>
            </a:pPr>
            <a:r>
              <a:t/>
            </a:r>
            <a:endParaRPr/>
          </a:p>
        </p:txBody>
      </p:sp>
      <p:pic>
        <p:nvPicPr>
          <p:cNvPr id="550" name="Google Shape;550;p83"/>
          <p:cNvPicPr preferRelativeResize="0"/>
          <p:nvPr/>
        </p:nvPicPr>
        <p:blipFill>
          <a:blip r:embed="rId3">
            <a:alphaModFix/>
          </a:blip>
          <a:stretch>
            <a:fillRect/>
          </a:stretch>
        </p:blipFill>
        <p:spPr>
          <a:xfrm>
            <a:off x="4652775" y="3364950"/>
            <a:ext cx="3993025" cy="1592475"/>
          </a:xfrm>
          <a:prstGeom prst="rect">
            <a:avLst/>
          </a:prstGeom>
          <a:noFill/>
          <a:ln cap="flat" cmpd="sng" w="9525">
            <a:solidFill>
              <a:schemeClr val="dk2"/>
            </a:solidFill>
            <a:prstDash val="solid"/>
            <a:round/>
            <a:headEnd len="sm" w="sm" type="none"/>
            <a:tailEnd len="sm" w="sm" type="none"/>
          </a:ln>
        </p:spPr>
      </p:pic>
      <p:sp>
        <p:nvSpPr>
          <p:cNvPr id="551" name="Google Shape;551;p83"/>
          <p:cNvSpPr txBox="1"/>
          <p:nvPr/>
        </p:nvSpPr>
        <p:spPr>
          <a:xfrm>
            <a:off x="316150" y="3416850"/>
            <a:ext cx="41829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We can clearly see in this table that after considering the time, the cluster number changes.</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14" name="Google Shape;114;p21"/>
          <p:cNvSpPr txBox="1"/>
          <p:nvPr>
            <p:ph idx="1" type="body"/>
          </p:nvPr>
        </p:nvSpPr>
        <p:spPr>
          <a:xfrm>
            <a:off x="311700" y="921425"/>
            <a:ext cx="8520600" cy="4088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Step 1. Read users’ rating data</a:t>
            </a:r>
            <a:endParaRPr/>
          </a:p>
          <a:p>
            <a:pPr indent="-317500" lvl="1" marL="914400" rtl="0" algn="l">
              <a:lnSpc>
                <a:spcPct val="150000"/>
              </a:lnSpc>
              <a:spcBef>
                <a:spcPts val="0"/>
              </a:spcBef>
              <a:spcAft>
                <a:spcPts val="0"/>
              </a:spcAft>
              <a:buSzPts val="1400"/>
              <a:buChar char="○"/>
            </a:pPr>
            <a:r>
              <a:rPr lang="en"/>
              <a:t>They have used Movielens dataset. But we will apply their algorithm in our different food recommender datasets.</a:t>
            </a:r>
            <a:endParaRPr/>
          </a:p>
          <a:p>
            <a:pPr indent="-342900" lvl="0" marL="457200" rtl="0" algn="l">
              <a:lnSpc>
                <a:spcPct val="150000"/>
              </a:lnSpc>
              <a:spcBef>
                <a:spcPts val="0"/>
              </a:spcBef>
              <a:spcAft>
                <a:spcPts val="0"/>
              </a:spcAft>
              <a:buSzPts val="1800"/>
              <a:buChar char="●"/>
            </a:pPr>
            <a:r>
              <a:rPr lang="en"/>
              <a:t>Step 2. Create user-user similarity matrix with pearson correlation </a:t>
            </a:r>
            <a:r>
              <a:rPr lang="en"/>
              <a:t>coefficient as a similarity measure.</a:t>
            </a:r>
            <a:endParaRPr/>
          </a:p>
          <a:p>
            <a:pPr indent="-317500" lvl="1" marL="914400" rtl="0" algn="l">
              <a:lnSpc>
                <a:spcPct val="150000"/>
              </a:lnSpc>
              <a:spcBef>
                <a:spcPts val="0"/>
              </a:spcBef>
              <a:spcAft>
                <a:spcPts val="0"/>
              </a:spcAft>
              <a:buSzPts val="1400"/>
              <a:buChar char="○"/>
            </a:pPr>
            <a:r>
              <a:rPr lang="en"/>
              <a:t>This similarity may vary from -1 to 1.</a:t>
            </a:r>
            <a:endParaRPr/>
          </a:p>
          <a:p>
            <a:pPr indent="-342900" lvl="0" marL="457200" rtl="0" algn="l">
              <a:lnSpc>
                <a:spcPct val="150000"/>
              </a:lnSpc>
              <a:spcBef>
                <a:spcPts val="0"/>
              </a:spcBef>
              <a:spcAft>
                <a:spcPts val="0"/>
              </a:spcAft>
              <a:buSzPts val="1800"/>
              <a:buChar char="●"/>
            </a:pPr>
            <a:r>
              <a:rPr lang="en"/>
              <a:t>Step 3: Now we create two one-dimensional arrays:</a:t>
            </a:r>
            <a:endParaRPr/>
          </a:p>
          <a:p>
            <a:pPr indent="-317500" lvl="1" marL="914400" rtl="0" algn="l">
              <a:lnSpc>
                <a:spcPct val="150000"/>
              </a:lnSpc>
              <a:spcBef>
                <a:spcPts val="0"/>
              </a:spcBef>
              <a:spcAft>
                <a:spcPts val="0"/>
              </a:spcAft>
              <a:buSzPts val="1400"/>
              <a:buChar char="○"/>
            </a:pPr>
            <a:r>
              <a:rPr b="1" lang="en"/>
              <a:t>UserCount</a:t>
            </a:r>
            <a:r>
              <a:rPr lang="en"/>
              <a:t>[]:  which stores the total number of each user rating item.</a:t>
            </a:r>
            <a:endParaRPr/>
          </a:p>
          <a:p>
            <a:pPr indent="-317500" lvl="1" marL="914400" rtl="0" algn="l">
              <a:lnSpc>
                <a:spcPct val="150000"/>
              </a:lnSpc>
              <a:spcBef>
                <a:spcPts val="0"/>
              </a:spcBef>
              <a:spcAft>
                <a:spcPts val="0"/>
              </a:spcAft>
              <a:buSzPts val="1400"/>
              <a:buChar char="○"/>
            </a:pPr>
            <a:r>
              <a:rPr b="1" lang="en"/>
              <a:t>Threshold</a:t>
            </a:r>
            <a:r>
              <a:rPr lang="en"/>
              <a:t>[]:  which stores the average of the number of items that the user rates with other users. For example, if user u and user v evaluate 7 items together, user u and user y evaluate 5 items together, then Threshold [u] = 6.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557" name="Google Shape;557;p84"/>
          <p:cNvSpPr txBox="1"/>
          <p:nvPr>
            <p:ph idx="1" type="body"/>
          </p:nvPr>
        </p:nvSpPr>
        <p:spPr>
          <a:xfrm>
            <a:off x="194725" y="859050"/>
            <a:ext cx="8710800" cy="171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MovieLens dataset was used to test the performance of the algorithm. It includes data sets of 100KB, 10MB and 1MB. This paper uses a 100KB data set for experiments, which includes 100,000 user ratings for 1,682 movies for 943 users. </a:t>
            </a:r>
            <a:endParaRPr/>
          </a:p>
          <a:p>
            <a:pPr indent="-342900" lvl="0" marL="457200" rtl="0" algn="l">
              <a:spcBef>
                <a:spcPts val="0"/>
              </a:spcBef>
              <a:spcAft>
                <a:spcPts val="0"/>
              </a:spcAft>
              <a:buSzPts val="1800"/>
              <a:buChar char="●"/>
            </a:pPr>
            <a:r>
              <a:rPr lang="en"/>
              <a:t>To evaluate the performance of the algorithm, 80% of the data set was used as the training set and 20% was used as the test set.</a:t>
            </a:r>
            <a:endParaRPr/>
          </a:p>
        </p:txBody>
      </p:sp>
      <p:pic>
        <p:nvPicPr>
          <p:cNvPr id="558" name="Google Shape;558;p84"/>
          <p:cNvPicPr preferRelativeResize="0"/>
          <p:nvPr/>
        </p:nvPicPr>
        <p:blipFill>
          <a:blip r:embed="rId3">
            <a:alphaModFix/>
          </a:blip>
          <a:stretch>
            <a:fillRect/>
          </a:stretch>
        </p:blipFill>
        <p:spPr>
          <a:xfrm>
            <a:off x="750336" y="2510100"/>
            <a:ext cx="3400939" cy="2560450"/>
          </a:xfrm>
          <a:prstGeom prst="rect">
            <a:avLst/>
          </a:prstGeom>
          <a:noFill/>
          <a:ln>
            <a:noFill/>
          </a:ln>
        </p:spPr>
      </p:pic>
      <p:pic>
        <p:nvPicPr>
          <p:cNvPr id="559" name="Google Shape;559;p84"/>
          <p:cNvPicPr preferRelativeResize="0"/>
          <p:nvPr/>
        </p:nvPicPr>
        <p:blipFill>
          <a:blip r:embed="rId4">
            <a:alphaModFix/>
          </a:blip>
          <a:stretch>
            <a:fillRect/>
          </a:stretch>
        </p:blipFill>
        <p:spPr>
          <a:xfrm>
            <a:off x="4608475" y="2443950"/>
            <a:ext cx="3606782" cy="25604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(contd.)</a:t>
            </a:r>
            <a:endParaRPr/>
          </a:p>
        </p:txBody>
      </p:sp>
      <p:sp>
        <p:nvSpPr>
          <p:cNvPr id="565" name="Google Shape;565;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I</a:t>
            </a:r>
            <a:r>
              <a:rPr lang="en"/>
              <a:t>t can be seen that the MAE and RMSE values of UCF, Kmeans_ucf and the algorithm proposed in this paper will decrease with the increase of the target users’ nearest neighbors number and gradually approach a stable value. </a:t>
            </a:r>
            <a:endParaRPr/>
          </a:p>
          <a:p>
            <a:pPr indent="-342900" lvl="0" marL="457200" rtl="0" algn="l">
              <a:lnSpc>
                <a:spcPct val="150000"/>
              </a:lnSpc>
              <a:spcBef>
                <a:spcPts val="0"/>
              </a:spcBef>
              <a:spcAft>
                <a:spcPts val="0"/>
              </a:spcAft>
              <a:buSzPts val="1800"/>
              <a:buChar char="●"/>
            </a:pPr>
            <a:r>
              <a:rPr lang="en"/>
              <a:t>The algorithm proposed in this paper has significantly lower MAE values under different nearest neighbors than the other two algorithms.</a:t>
            </a:r>
            <a:endParaRPr/>
          </a:p>
          <a:p>
            <a:pPr indent="-342900" lvl="0" marL="457200" rtl="0" algn="l">
              <a:lnSpc>
                <a:spcPct val="150000"/>
              </a:lnSpc>
              <a:spcBef>
                <a:spcPts val="0"/>
              </a:spcBef>
              <a:spcAft>
                <a:spcPts val="0"/>
              </a:spcAft>
              <a:buSzPts val="1800"/>
              <a:buChar char="●"/>
            </a:pPr>
            <a:r>
              <a:rPr lang="en"/>
              <a:t>Taking the nearest neighbor number 25 as an example, the MAE value of UCF is 0.757, and the MAE value of the proposed algorithm is 0.732, and the recommended effect is improved by 2.5%</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6"/>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14</a:t>
            </a:r>
            <a:endParaRPr/>
          </a:p>
        </p:txBody>
      </p:sp>
      <p:sp>
        <p:nvSpPr>
          <p:cNvPr id="571" name="Google Shape;571;p86"/>
          <p:cNvSpPr txBox="1"/>
          <p:nvPr/>
        </p:nvSpPr>
        <p:spPr>
          <a:xfrm>
            <a:off x="880025" y="2966925"/>
            <a:ext cx="7789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Improved course recommendation algorithm based on collaborative filtering.</a:t>
            </a:r>
            <a:endParaRPr sz="1500">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77" name="Google Shape;577;p87"/>
          <p:cNvSpPr txBox="1"/>
          <p:nvPr>
            <p:ph idx="1" type="body"/>
          </p:nvPr>
        </p:nvSpPr>
        <p:spPr>
          <a:xfrm>
            <a:off x="311700" y="10187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paper proposes a new novel recommended algorithm based on collaborative filtering for the course recommender to help student’s decision.</a:t>
            </a:r>
            <a:endParaRPr/>
          </a:p>
          <a:p>
            <a:pPr indent="-342900" lvl="0" marL="457200" rtl="0" algn="l">
              <a:spcBef>
                <a:spcPts val="0"/>
              </a:spcBef>
              <a:spcAft>
                <a:spcPts val="0"/>
              </a:spcAft>
              <a:buSzPts val="1800"/>
              <a:buChar char="●"/>
            </a:pPr>
            <a:r>
              <a:rPr lang="en"/>
              <a:t>In this algorithm, the improved cosine similarity is used, according to the history of students' course selection records, and the better accuracy is obtained in the recommendation task, which meets the needs of users.</a:t>
            </a:r>
            <a:endParaRPr/>
          </a:p>
          <a:p>
            <a:pPr indent="-342900" lvl="0" marL="457200" rtl="0" algn="l">
              <a:spcBef>
                <a:spcPts val="0"/>
              </a:spcBef>
              <a:spcAft>
                <a:spcPts val="0"/>
              </a:spcAft>
              <a:buSzPts val="1800"/>
              <a:buChar char="●"/>
            </a:pPr>
            <a:r>
              <a:rPr lang="en"/>
              <a:t>In addition, both text vector and user behavior record are used to improve the calculation of course similarity.</a:t>
            </a:r>
            <a:endParaRPr/>
          </a:p>
          <a:p>
            <a:pPr indent="-342900" lvl="0" marL="457200" rtl="0" algn="l">
              <a:spcBef>
                <a:spcPts val="0"/>
              </a:spcBef>
              <a:spcAft>
                <a:spcPts val="0"/>
              </a:spcAft>
              <a:buSzPts val="1800"/>
              <a:buChar char="●"/>
            </a:pPr>
            <a:r>
              <a:rPr lang="en"/>
              <a:t>The experimental results show that the algorithm has a good effect on accuracy, recall rate and F1-score index.</a:t>
            </a:r>
            <a:endParaRPr/>
          </a:p>
          <a:p>
            <a:pPr indent="-342900" lvl="0" marL="457200" rtl="0" algn="l">
              <a:spcBef>
                <a:spcPts val="0"/>
              </a:spcBef>
              <a:spcAft>
                <a:spcPts val="0"/>
              </a:spcAft>
              <a:buSzPts val="1800"/>
              <a:buChar char="●"/>
            </a:pPr>
            <a:r>
              <a:rPr lang="en"/>
              <a:t>We can easily apply </a:t>
            </a:r>
            <a:r>
              <a:rPr lang="en"/>
              <a:t>their</a:t>
            </a:r>
            <a:r>
              <a:rPr lang="en"/>
              <a:t> novel technique on our food datasets.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83" name="Google Shape;583;p88"/>
          <p:cNvSpPr txBox="1"/>
          <p:nvPr>
            <p:ph idx="1" type="body"/>
          </p:nvPr>
        </p:nvSpPr>
        <p:spPr>
          <a:xfrm>
            <a:off x="311700" y="909275"/>
            <a:ext cx="8520600" cy="394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They have used TF-IDF approach to </a:t>
            </a:r>
            <a:r>
              <a:rPr lang="en"/>
              <a:t>calculate</a:t>
            </a:r>
            <a:r>
              <a:rPr lang="en"/>
              <a:t> the similarity between the items.</a:t>
            </a:r>
            <a:endParaRPr/>
          </a:p>
          <a:p>
            <a:pPr indent="-342900" lvl="0" marL="457200" rtl="0" algn="l">
              <a:spcBef>
                <a:spcPts val="0"/>
              </a:spcBef>
              <a:spcAft>
                <a:spcPts val="0"/>
              </a:spcAft>
              <a:buSzPts val="1800"/>
              <a:buChar char="●"/>
            </a:pPr>
            <a:r>
              <a:rPr lang="en"/>
              <a:t>The item data in the recommendation system is usually stored in the form of text.</a:t>
            </a:r>
            <a:endParaRPr/>
          </a:p>
          <a:p>
            <a:pPr indent="-342900" lvl="0" marL="457200" rtl="0" algn="l">
              <a:spcBef>
                <a:spcPts val="0"/>
              </a:spcBef>
              <a:spcAft>
                <a:spcPts val="0"/>
              </a:spcAft>
              <a:buSzPts val="1800"/>
              <a:buChar char="●"/>
            </a:pPr>
            <a:r>
              <a:rPr lang="en"/>
              <a:t>TF-IDF is used to extract the text features of the project content, and vector space model is used to represent the text features.</a:t>
            </a:r>
            <a:endParaRPr/>
          </a:p>
          <a:p>
            <a:pPr indent="-342900" lvl="0" marL="457200" rtl="0" algn="l">
              <a:spcBef>
                <a:spcPts val="0"/>
              </a:spcBef>
              <a:spcAft>
                <a:spcPts val="0"/>
              </a:spcAft>
              <a:buSzPts val="1800"/>
              <a:buChar char="●"/>
            </a:pPr>
            <a:r>
              <a:rPr lang="en"/>
              <a:t>TF (Term Frequency)  =&gt;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IDF (Inverse Document Frequency)  =&gt;  </a:t>
            </a:r>
            <a:endParaRPr/>
          </a:p>
        </p:txBody>
      </p:sp>
      <p:pic>
        <p:nvPicPr>
          <p:cNvPr id="584" name="Google Shape;584;p88"/>
          <p:cNvPicPr preferRelativeResize="0"/>
          <p:nvPr/>
        </p:nvPicPr>
        <p:blipFill>
          <a:blip r:embed="rId3">
            <a:alphaModFix/>
          </a:blip>
          <a:stretch>
            <a:fillRect/>
          </a:stretch>
        </p:blipFill>
        <p:spPr>
          <a:xfrm>
            <a:off x="3566920" y="2611970"/>
            <a:ext cx="3607226" cy="1058200"/>
          </a:xfrm>
          <a:prstGeom prst="rect">
            <a:avLst/>
          </a:prstGeom>
          <a:noFill/>
          <a:ln cap="flat" cmpd="sng" w="9525">
            <a:solidFill>
              <a:schemeClr val="dk2"/>
            </a:solidFill>
            <a:prstDash val="solid"/>
            <a:round/>
            <a:headEnd len="sm" w="sm" type="none"/>
            <a:tailEnd len="sm" w="sm" type="none"/>
          </a:ln>
        </p:spPr>
      </p:pic>
      <p:pic>
        <p:nvPicPr>
          <p:cNvPr id="585" name="Google Shape;585;p88"/>
          <p:cNvPicPr preferRelativeResize="0"/>
          <p:nvPr/>
        </p:nvPicPr>
        <p:blipFill>
          <a:blip r:embed="rId4">
            <a:alphaModFix/>
          </a:blip>
          <a:stretch>
            <a:fillRect/>
          </a:stretch>
        </p:blipFill>
        <p:spPr>
          <a:xfrm>
            <a:off x="4882375" y="3836450"/>
            <a:ext cx="3544395" cy="1058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Methodology (contd.)</a:t>
            </a:r>
            <a:endParaRPr/>
          </a:p>
        </p:txBody>
      </p:sp>
      <p:sp>
        <p:nvSpPr>
          <p:cNvPr id="591" name="Google Shape;591;p89"/>
          <p:cNvSpPr txBox="1"/>
          <p:nvPr>
            <p:ph idx="1" type="body"/>
          </p:nvPr>
        </p:nvSpPr>
        <p:spPr>
          <a:xfrm>
            <a:off x="311700" y="909300"/>
            <a:ext cx="8520600" cy="386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Finally, the TF-IDF value of the word t</a:t>
            </a:r>
            <a:r>
              <a:rPr baseline="-25000" lang="en"/>
              <a:t>i</a:t>
            </a:r>
            <a:r>
              <a:rPr lang="en"/>
              <a:t> in a certain text d is obtained through: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Through the word segmentation, each text in the text set gets its own series of word strings, solves TF-IDF value of each word in the string, and then obtains the text vector of the text, for example, the text vector of the text p may be represented as: </a:t>
            </a:r>
            <a:endParaRPr/>
          </a:p>
          <a:p>
            <a:pPr indent="-342900" lvl="0" marL="457200" rtl="0" algn="l">
              <a:spcBef>
                <a:spcPts val="0"/>
              </a:spcBef>
              <a:spcAft>
                <a:spcPts val="0"/>
              </a:spcAft>
              <a:buClr>
                <a:srgbClr val="FFFFFF"/>
              </a:buClr>
              <a:buSzPts val="1800"/>
              <a:buChar char="●"/>
            </a:pPr>
            <a:r>
              <a:t/>
            </a:r>
            <a:endParaRPr/>
          </a:p>
        </p:txBody>
      </p:sp>
      <p:pic>
        <p:nvPicPr>
          <p:cNvPr id="592" name="Google Shape;592;p89"/>
          <p:cNvPicPr preferRelativeResize="0"/>
          <p:nvPr/>
        </p:nvPicPr>
        <p:blipFill>
          <a:blip r:embed="rId3">
            <a:alphaModFix/>
          </a:blip>
          <a:stretch>
            <a:fillRect/>
          </a:stretch>
        </p:blipFill>
        <p:spPr>
          <a:xfrm>
            <a:off x="2410463" y="1525750"/>
            <a:ext cx="4279329" cy="572700"/>
          </a:xfrm>
          <a:prstGeom prst="rect">
            <a:avLst/>
          </a:prstGeom>
          <a:noFill/>
          <a:ln cap="flat" cmpd="sng" w="9525">
            <a:solidFill>
              <a:schemeClr val="dk2"/>
            </a:solidFill>
            <a:prstDash val="solid"/>
            <a:round/>
            <a:headEnd len="sm" w="sm" type="none"/>
            <a:tailEnd len="sm" w="sm" type="none"/>
          </a:ln>
        </p:spPr>
      </p:pic>
      <p:pic>
        <p:nvPicPr>
          <p:cNvPr id="593" name="Google Shape;593;p89"/>
          <p:cNvPicPr preferRelativeResize="0"/>
          <p:nvPr/>
        </p:nvPicPr>
        <p:blipFill>
          <a:blip r:embed="rId4">
            <a:alphaModFix/>
          </a:blip>
          <a:stretch>
            <a:fillRect/>
          </a:stretch>
        </p:blipFill>
        <p:spPr>
          <a:xfrm>
            <a:off x="2620800" y="3909000"/>
            <a:ext cx="4746706" cy="5727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(contd.)</a:t>
            </a:r>
            <a:endParaRPr/>
          </a:p>
        </p:txBody>
      </p:sp>
      <p:sp>
        <p:nvSpPr>
          <p:cNvPr id="599" name="Google Shape;599;p90"/>
          <p:cNvSpPr txBox="1"/>
          <p:nvPr>
            <p:ph idx="1" type="body"/>
          </p:nvPr>
        </p:nvSpPr>
        <p:spPr>
          <a:xfrm>
            <a:off x="311700" y="9944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Using the cosine similarity to calculates a set of text similarity of each text as a supplement course similarity.</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Based on course collaborative filtering is improved on the similarity Where w</a:t>
            </a:r>
            <a:r>
              <a:rPr baseline="-25000" lang="en"/>
              <a:t>ij</a:t>
            </a:r>
            <a:r>
              <a:rPr lang="en"/>
              <a:t> uses the improved cosine similarity shown as: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00" name="Google Shape;600;p90"/>
          <p:cNvPicPr preferRelativeResize="0"/>
          <p:nvPr/>
        </p:nvPicPr>
        <p:blipFill>
          <a:blip r:embed="rId3">
            <a:alphaModFix/>
          </a:blip>
          <a:stretch>
            <a:fillRect/>
          </a:stretch>
        </p:blipFill>
        <p:spPr>
          <a:xfrm>
            <a:off x="1021600" y="3782548"/>
            <a:ext cx="3562550" cy="664875"/>
          </a:xfrm>
          <a:prstGeom prst="rect">
            <a:avLst/>
          </a:prstGeom>
          <a:noFill/>
          <a:ln cap="flat" cmpd="sng" w="9525">
            <a:solidFill>
              <a:schemeClr val="dk2"/>
            </a:solidFill>
            <a:prstDash val="solid"/>
            <a:round/>
            <a:headEnd len="sm" w="sm" type="none"/>
            <a:tailEnd len="sm" w="sm" type="none"/>
          </a:ln>
        </p:spPr>
      </p:pic>
      <p:pic>
        <p:nvPicPr>
          <p:cNvPr id="601" name="Google Shape;601;p90"/>
          <p:cNvPicPr preferRelativeResize="0"/>
          <p:nvPr/>
        </p:nvPicPr>
        <p:blipFill>
          <a:blip r:embed="rId4">
            <a:alphaModFix/>
          </a:blip>
          <a:stretch>
            <a:fillRect/>
          </a:stretch>
        </p:blipFill>
        <p:spPr>
          <a:xfrm>
            <a:off x="5170173" y="3782548"/>
            <a:ext cx="2721400" cy="833075"/>
          </a:xfrm>
          <a:prstGeom prst="rect">
            <a:avLst/>
          </a:prstGeom>
          <a:noFill/>
          <a:ln cap="flat" cmpd="sng" w="9525">
            <a:solidFill>
              <a:schemeClr val="dk2"/>
            </a:solidFill>
            <a:prstDash val="solid"/>
            <a:round/>
            <a:headEnd len="sm" w="sm" type="none"/>
            <a:tailEnd len="sm" w="sm" type="none"/>
          </a:ln>
        </p:spPr>
      </p:pic>
      <p:pic>
        <p:nvPicPr>
          <p:cNvPr id="602" name="Google Shape;602;p90"/>
          <p:cNvPicPr preferRelativeResize="0"/>
          <p:nvPr/>
        </p:nvPicPr>
        <p:blipFill>
          <a:blip r:embed="rId5">
            <a:alphaModFix/>
          </a:blip>
          <a:stretch>
            <a:fillRect/>
          </a:stretch>
        </p:blipFill>
        <p:spPr>
          <a:xfrm>
            <a:off x="2974323" y="1813723"/>
            <a:ext cx="2850100" cy="8131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608" name="Google Shape;608;p91"/>
          <p:cNvSpPr txBox="1"/>
          <p:nvPr>
            <p:ph idx="1" type="body"/>
          </p:nvPr>
        </p:nvSpPr>
        <p:spPr>
          <a:xfrm>
            <a:off x="311700" y="9473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can be seen that our algorithm have achieved improved precision and recall rates than ItemCF and ItemIUF base on collaborative filtering algorithm of TF-IDF text similarity optimization.</a:t>
            </a:r>
            <a:endParaRPr/>
          </a:p>
        </p:txBody>
      </p:sp>
      <p:pic>
        <p:nvPicPr>
          <p:cNvPr id="609" name="Google Shape;609;p91"/>
          <p:cNvPicPr preferRelativeResize="0"/>
          <p:nvPr/>
        </p:nvPicPr>
        <p:blipFill>
          <a:blip r:embed="rId3">
            <a:alphaModFix/>
          </a:blip>
          <a:stretch>
            <a:fillRect/>
          </a:stretch>
        </p:blipFill>
        <p:spPr>
          <a:xfrm>
            <a:off x="177950" y="2032990"/>
            <a:ext cx="5371275" cy="2870909"/>
          </a:xfrm>
          <a:prstGeom prst="rect">
            <a:avLst/>
          </a:prstGeom>
          <a:noFill/>
          <a:ln>
            <a:noFill/>
          </a:ln>
        </p:spPr>
      </p:pic>
      <p:pic>
        <p:nvPicPr>
          <p:cNvPr id="610" name="Google Shape;610;p91"/>
          <p:cNvPicPr preferRelativeResize="0"/>
          <p:nvPr/>
        </p:nvPicPr>
        <p:blipFill rotWithShape="1">
          <a:blip r:embed="rId4">
            <a:alphaModFix/>
          </a:blip>
          <a:srcRect b="0" l="2403" r="2212" t="0"/>
          <a:stretch/>
        </p:blipFill>
        <p:spPr>
          <a:xfrm>
            <a:off x="5682975" y="1969850"/>
            <a:ext cx="3321575" cy="2618700"/>
          </a:xfrm>
          <a:prstGeom prst="rect">
            <a:avLst/>
          </a:prstGeom>
          <a:noFill/>
          <a:ln>
            <a:noFill/>
          </a:ln>
        </p:spPr>
      </p:pic>
      <p:sp>
        <p:nvSpPr>
          <p:cNvPr id="611" name="Google Shape;611;p91"/>
          <p:cNvSpPr txBox="1"/>
          <p:nvPr/>
        </p:nvSpPr>
        <p:spPr>
          <a:xfrm>
            <a:off x="5911575" y="4568875"/>
            <a:ext cx="314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roxima Nova"/>
                <a:ea typeface="Proxima Nova"/>
                <a:cs typeface="Proxima Nova"/>
                <a:sym typeface="Proxima Nova"/>
              </a:rPr>
              <a:t>F1-score results in different neighborhoods K for comparison.</a:t>
            </a:r>
            <a:endParaRPr b="1" sz="1200">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2"/>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15</a:t>
            </a:r>
            <a:endParaRPr/>
          </a:p>
        </p:txBody>
      </p:sp>
      <p:sp>
        <p:nvSpPr>
          <p:cNvPr id="617" name="Google Shape;617;p92"/>
          <p:cNvSpPr txBox="1"/>
          <p:nvPr/>
        </p:nvSpPr>
        <p:spPr>
          <a:xfrm>
            <a:off x="278650" y="2966925"/>
            <a:ext cx="8718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Paper Title</a:t>
            </a:r>
            <a:r>
              <a:rPr lang="en" sz="1500">
                <a:latin typeface="Proxima Nova"/>
                <a:ea typeface="Proxima Nova"/>
                <a:cs typeface="Proxima Nova"/>
                <a:sym typeface="Proxima Nova"/>
              </a:rPr>
              <a:t>: Cuisine Recommendation, Classification and Review Analysis using Supervised Learning.</a:t>
            </a:r>
            <a:endParaRPr sz="1500">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23" name="Google Shape;623;p93"/>
          <p:cNvSpPr txBox="1"/>
          <p:nvPr>
            <p:ph idx="1" type="body"/>
          </p:nvPr>
        </p:nvSpPr>
        <p:spPr>
          <a:xfrm>
            <a:off x="311700" y="10308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R</a:t>
            </a:r>
            <a:r>
              <a:rPr lang="en"/>
              <a:t>estaurant review analysis and cuisine recommendation proposed using SVM supervised learning algorithm and the functioning of the system analyzed.</a:t>
            </a:r>
            <a:endParaRPr/>
          </a:p>
          <a:p>
            <a:pPr indent="-342900" lvl="0" marL="457200" rtl="0" algn="l">
              <a:lnSpc>
                <a:spcPct val="150000"/>
              </a:lnSpc>
              <a:spcBef>
                <a:spcPts val="0"/>
              </a:spcBef>
              <a:spcAft>
                <a:spcPts val="0"/>
              </a:spcAft>
              <a:buSzPts val="1800"/>
              <a:buChar char="●"/>
            </a:pPr>
            <a:r>
              <a:rPr lang="en"/>
              <a:t>The proposed method implemented, evaluated on the real world data set and an experimental results gives an average precision, recall and F1-score around 91% which shows the effectiveness of the system in recommendation of meal.</a:t>
            </a:r>
            <a:endParaRPr/>
          </a:p>
          <a:p>
            <a:pPr indent="-342900" lvl="0" marL="457200" rtl="0" algn="l">
              <a:lnSpc>
                <a:spcPct val="150000"/>
              </a:lnSpc>
              <a:spcBef>
                <a:spcPts val="0"/>
              </a:spcBef>
              <a:spcAft>
                <a:spcPts val="0"/>
              </a:spcAft>
              <a:buSzPts val="1800"/>
              <a:buChar char="●"/>
            </a:pPr>
            <a:r>
              <a:rPr lang="en"/>
              <a:t>The technique described in this paper was tested on a food </a:t>
            </a:r>
            <a:r>
              <a:rPr lang="en"/>
              <a:t>restaurant</a:t>
            </a:r>
            <a:r>
              <a:rPr lang="en"/>
              <a:t> to </a:t>
            </a:r>
            <a:r>
              <a:rPr lang="en"/>
              <a:t>recommend</a:t>
            </a:r>
            <a:r>
              <a:rPr lang="en"/>
              <a:t> the food to their </a:t>
            </a:r>
            <a:r>
              <a:rPr lang="en"/>
              <a:t>customers</a:t>
            </a:r>
            <a:r>
              <a:rPr lang="en"/>
              <a:t> on their website.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(contd.)</a:t>
            </a:r>
            <a:endParaRPr/>
          </a:p>
        </p:txBody>
      </p:sp>
      <p:sp>
        <p:nvSpPr>
          <p:cNvPr id="120" name="Google Shape;120;p22"/>
          <p:cNvSpPr txBox="1"/>
          <p:nvPr>
            <p:ph idx="1" type="body"/>
          </p:nvPr>
        </p:nvSpPr>
        <p:spPr>
          <a:xfrm>
            <a:off x="311700" y="921425"/>
            <a:ext cx="8832300" cy="4088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y</a:t>
            </a:r>
            <a:r>
              <a:rPr lang="en"/>
              <a:t>  = number of common scoring items y of both users u and v.</a:t>
            </a:r>
            <a:endParaRPr/>
          </a:p>
          <a:p>
            <a:pPr indent="-342900" lvl="0" marL="457200" rtl="0" algn="l">
              <a:lnSpc>
                <a:spcPct val="150000"/>
              </a:lnSpc>
              <a:spcBef>
                <a:spcPts val="0"/>
              </a:spcBef>
              <a:spcAft>
                <a:spcPts val="0"/>
              </a:spcAft>
              <a:buSzPts val="1800"/>
              <a:buChar char="●"/>
            </a:pPr>
            <a:r>
              <a:rPr lang="en"/>
              <a:t>So, if the following condition satisfies,</a:t>
            </a:r>
            <a:endParaRPr/>
          </a:p>
          <a:p>
            <a:pPr indent="0" lvl="0" marL="457200" rtl="0" algn="l">
              <a:lnSpc>
                <a:spcPct val="150000"/>
              </a:lnSpc>
              <a:spcBef>
                <a:spcPts val="1600"/>
              </a:spcBef>
              <a:spcAft>
                <a:spcPts val="0"/>
              </a:spcAft>
              <a:buNone/>
            </a:pPr>
            <a:r>
              <a:rPr lang="en"/>
              <a:t>Then similarity will be updated with the following formula in similarity matrix:</a:t>
            </a:r>
            <a:endParaRPr/>
          </a:p>
          <a:p>
            <a:pPr indent="0" lvl="0" marL="457200" rtl="0" algn="l">
              <a:lnSpc>
                <a:spcPct val="150000"/>
              </a:lnSpc>
              <a:spcBef>
                <a:spcPts val="1600"/>
              </a:spcBef>
              <a:spcAft>
                <a:spcPts val="0"/>
              </a:spcAft>
              <a:buNone/>
            </a:pPr>
            <a:r>
              <a:t/>
            </a:r>
            <a:endParaRPr/>
          </a:p>
          <a:p>
            <a:pPr indent="0" lvl="0" marL="457200" rtl="0" algn="l">
              <a:lnSpc>
                <a:spcPct val="150000"/>
              </a:lnSpc>
              <a:spcBef>
                <a:spcPts val="1600"/>
              </a:spcBef>
              <a:spcAft>
                <a:spcPts val="0"/>
              </a:spcAft>
              <a:buNone/>
            </a:pPr>
            <a:r>
              <a:rPr lang="en"/>
              <a:t>Else, the similarity will be update with the following formula in similarity matrix:</a:t>
            </a:r>
            <a:endParaRPr/>
          </a:p>
          <a:p>
            <a:pPr indent="0" lvl="0" marL="457200" rtl="0" algn="l">
              <a:lnSpc>
                <a:spcPct val="150000"/>
              </a:lnSpc>
              <a:spcBef>
                <a:spcPts val="1600"/>
              </a:spcBef>
              <a:spcAft>
                <a:spcPts val="0"/>
              </a:spcAft>
              <a:buNone/>
            </a:pPr>
            <a:r>
              <a:t/>
            </a:r>
            <a:endParaRPr/>
          </a:p>
          <a:p>
            <a:pPr indent="-342900" lvl="0" marL="457200" rtl="0" algn="l">
              <a:lnSpc>
                <a:spcPct val="150000"/>
              </a:lnSpc>
              <a:spcBef>
                <a:spcPts val="1600"/>
              </a:spcBef>
              <a:spcAft>
                <a:spcPts val="0"/>
              </a:spcAft>
              <a:buSzPts val="1800"/>
              <a:buChar char="●"/>
            </a:pPr>
            <a:r>
              <a:rPr lang="en"/>
              <a:t>Step 4: Find k nearest neighbors of the user to form a recommendation list.</a:t>
            </a:r>
            <a:endParaRPr/>
          </a:p>
          <a:p>
            <a:pPr indent="0" lvl="0" marL="457200" rtl="0" algn="l">
              <a:lnSpc>
                <a:spcPct val="150000"/>
              </a:lnSpc>
              <a:spcBef>
                <a:spcPts val="1600"/>
              </a:spcBef>
              <a:spcAft>
                <a:spcPts val="1600"/>
              </a:spcAft>
              <a:buNone/>
            </a:pPr>
            <a:r>
              <a:t/>
            </a:r>
            <a:endParaRPr/>
          </a:p>
        </p:txBody>
      </p:sp>
      <p:pic>
        <p:nvPicPr>
          <p:cNvPr id="121" name="Google Shape;121;p22"/>
          <p:cNvPicPr preferRelativeResize="0"/>
          <p:nvPr/>
        </p:nvPicPr>
        <p:blipFill>
          <a:blip r:embed="rId3">
            <a:alphaModFix/>
          </a:blip>
          <a:stretch>
            <a:fillRect/>
          </a:stretch>
        </p:blipFill>
        <p:spPr>
          <a:xfrm>
            <a:off x="4767350" y="1348625"/>
            <a:ext cx="4218575" cy="469450"/>
          </a:xfrm>
          <a:prstGeom prst="rect">
            <a:avLst/>
          </a:prstGeom>
          <a:noFill/>
          <a:ln cap="flat" cmpd="sng" w="9525">
            <a:solidFill>
              <a:schemeClr val="dk2"/>
            </a:solidFill>
            <a:prstDash val="solid"/>
            <a:round/>
            <a:headEnd len="sm" w="sm" type="none"/>
            <a:tailEnd len="sm" w="sm" type="none"/>
          </a:ln>
        </p:spPr>
      </p:pic>
      <p:pic>
        <p:nvPicPr>
          <p:cNvPr id="122" name="Google Shape;122;p22"/>
          <p:cNvPicPr preferRelativeResize="0"/>
          <p:nvPr/>
        </p:nvPicPr>
        <p:blipFill>
          <a:blip r:embed="rId4">
            <a:alphaModFix/>
          </a:blip>
          <a:stretch>
            <a:fillRect/>
          </a:stretch>
        </p:blipFill>
        <p:spPr>
          <a:xfrm>
            <a:off x="1319950" y="2424525"/>
            <a:ext cx="2673375" cy="695050"/>
          </a:xfrm>
          <a:prstGeom prst="rect">
            <a:avLst/>
          </a:prstGeom>
          <a:noFill/>
          <a:ln cap="flat" cmpd="sng" w="9525">
            <a:solidFill>
              <a:schemeClr val="dk2"/>
            </a:solidFill>
            <a:prstDash val="solid"/>
            <a:round/>
            <a:headEnd len="sm" w="sm" type="none"/>
            <a:tailEnd len="sm" w="sm" type="none"/>
          </a:ln>
        </p:spPr>
      </p:pic>
      <p:pic>
        <p:nvPicPr>
          <p:cNvPr id="123" name="Google Shape;123;p22"/>
          <p:cNvPicPr preferRelativeResize="0"/>
          <p:nvPr/>
        </p:nvPicPr>
        <p:blipFill>
          <a:blip r:embed="rId5">
            <a:alphaModFix/>
          </a:blip>
          <a:stretch>
            <a:fillRect/>
          </a:stretch>
        </p:blipFill>
        <p:spPr>
          <a:xfrm>
            <a:off x="1015950" y="3676525"/>
            <a:ext cx="3928075" cy="518525"/>
          </a:xfrm>
          <a:prstGeom prst="rect">
            <a:avLst/>
          </a:prstGeom>
          <a:noFill/>
          <a:ln cap="flat" cmpd="sng" w="9525">
            <a:solidFill>
              <a:schemeClr val="dk2"/>
            </a:solidFill>
            <a:prstDash val="solid"/>
            <a:round/>
            <a:headEnd len="sm" w="sm" type="none"/>
            <a:tailEnd len="sm" w="sm" type="none"/>
          </a:ln>
        </p:spPr>
      </p:pic>
      <p:pic>
        <p:nvPicPr>
          <p:cNvPr id="124" name="Google Shape;124;p22"/>
          <p:cNvPicPr preferRelativeResize="0"/>
          <p:nvPr/>
        </p:nvPicPr>
        <p:blipFill>
          <a:blip r:embed="rId6">
            <a:alphaModFix/>
          </a:blip>
          <a:stretch>
            <a:fillRect/>
          </a:stretch>
        </p:blipFill>
        <p:spPr>
          <a:xfrm>
            <a:off x="4564289" y="2424525"/>
            <a:ext cx="3473175" cy="645550"/>
          </a:xfrm>
          <a:prstGeom prst="rect">
            <a:avLst/>
          </a:prstGeom>
          <a:noFill/>
          <a:ln cap="flat" cmpd="sng" w="9525">
            <a:solidFill>
              <a:schemeClr val="dk2"/>
            </a:solidFill>
            <a:prstDash val="solid"/>
            <a:round/>
            <a:headEnd len="sm" w="sm" type="none"/>
            <a:tailEnd len="sm" w="sm" type="none"/>
          </a:ln>
        </p:spPr>
      </p:pic>
      <p:pic>
        <p:nvPicPr>
          <p:cNvPr id="125" name="Google Shape;125;p22"/>
          <p:cNvPicPr preferRelativeResize="0"/>
          <p:nvPr/>
        </p:nvPicPr>
        <p:blipFill>
          <a:blip r:embed="rId7">
            <a:alphaModFix/>
          </a:blip>
          <a:stretch>
            <a:fillRect/>
          </a:stretch>
        </p:blipFill>
        <p:spPr>
          <a:xfrm>
            <a:off x="5344275" y="3613013"/>
            <a:ext cx="3266497" cy="6455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629" name="Google Shape;629;p94"/>
          <p:cNvSpPr txBox="1"/>
          <p:nvPr>
            <p:ph idx="1" type="body"/>
          </p:nvPr>
        </p:nvSpPr>
        <p:spPr>
          <a:xfrm>
            <a:off x="141475" y="912525"/>
            <a:ext cx="4799100" cy="4060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The Data-set contains 10000 reviews in text format in a “.csv” file which is taken from Yelp. This data-set is used for training the SVM classifier. It is split into 70% training data and 30% test data.</a:t>
            </a:r>
            <a:endParaRPr/>
          </a:p>
          <a:p>
            <a:pPr indent="-342900" lvl="0" marL="457200" rtl="0" algn="l">
              <a:lnSpc>
                <a:spcPct val="100000"/>
              </a:lnSpc>
              <a:spcBef>
                <a:spcPts val="0"/>
              </a:spcBef>
              <a:spcAft>
                <a:spcPts val="0"/>
              </a:spcAft>
              <a:buClr>
                <a:srgbClr val="FFFFFF"/>
              </a:buClr>
              <a:buSzPts val="1800"/>
              <a:buChar char="●"/>
            </a:pPr>
            <a:r>
              <a:t/>
            </a:r>
            <a:endParaRPr/>
          </a:p>
          <a:p>
            <a:pPr indent="-342900" lvl="0" marL="457200" rtl="0" algn="l">
              <a:lnSpc>
                <a:spcPct val="100000"/>
              </a:lnSpc>
              <a:spcBef>
                <a:spcPts val="0"/>
              </a:spcBef>
              <a:spcAft>
                <a:spcPts val="0"/>
              </a:spcAft>
              <a:buSzPts val="1800"/>
              <a:buChar char="●"/>
            </a:pPr>
            <a:r>
              <a:rPr lang="en"/>
              <a:t>The data-set is cleaned from 10000 reviews to 4086 reviews and the reviews which are not proper are discarded from the data-set and then the Data-frame with bag of words model created then it is served as input to the vectorizer for further processing.</a:t>
            </a:r>
            <a:endParaRPr/>
          </a:p>
        </p:txBody>
      </p:sp>
      <p:pic>
        <p:nvPicPr>
          <p:cNvPr id="630" name="Google Shape;630;p94"/>
          <p:cNvPicPr preferRelativeResize="0"/>
          <p:nvPr/>
        </p:nvPicPr>
        <p:blipFill>
          <a:blip r:embed="rId3">
            <a:alphaModFix/>
          </a:blip>
          <a:stretch>
            <a:fillRect/>
          </a:stretch>
        </p:blipFill>
        <p:spPr>
          <a:xfrm>
            <a:off x="5110800" y="1914475"/>
            <a:ext cx="3899449" cy="16563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(contd.)</a:t>
            </a:r>
            <a:endParaRPr/>
          </a:p>
        </p:txBody>
      </p:sp>
      <p:sp>
        <p:nvSpPr>
          <p:cNvPr id="636" name="Google Shape;636;p95"/>
          <p:cNvSpPr txBox="1"/>
          <p:nvPr>
            <p:ph idx="1" type="body"/>
          </p:nvPr>
        </p:nvSpPr>
        <p:spPr>
          <a:xfrm>
            <a:off x="141475" y="1045800"/>
            <a:ext cx="4799100" cy="4097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The SVM model after training will be deployed on the server which classify the reviews given by the customers into two classes positive and negative &amp; give recommendations of the food to the customers according to the preferences set by them.</a:t>
            </a:r>
            <a:endParaRPr/>
          </a:p>
          <a:p>
            <a:pPr indent="-342900" lvl="0" marL="457200" rtl="0" algn="l">
              <a:lnSpc>
                <a:spcPct val="100000"/>
              </a:lnSpc>
              <a:spcBef>
                <a:spcPts val="0"/>
              </a:spcBef>
              <a:spcAft>
                <a:spcPts val="0"/>
              </a:spcAft>
              <a:buClr>
                <a:srgbClr val="FFFFFF"/>
              </a:buClr>
              <a:buSzPts val="1800"/>
              <a:buChar char="●"/>
            </a:pPr>
            <a:r>
              <a:t/>
            </a:r>
            <a:endParaRPr/>
          </a:p>
          <a:p>
            <a:pPr indent="-342900" lvl="0" marL="457200" rtl="0" algn="l">
              <a:lnSpc>
                <a:spcPct val="100000"/>
              </a:lnSpc>
              <a:spcBef>
                <a:spcPts val="0"/>
              </a:spcBef>
              <a:spcAft>
                <a:spcPts val="0"/>
              </a:spcAft>
              <a:buSzPts val="1800"/>
              <a:buChar char="●"/>
            </a:pPr>
            <a:r>
              <a:rPr lang="en"/>
              <a:t>To train the model SVM classifier applied. There are two steps:</a:t>
            </a:r>
            <a:endParaRPr/>
          </a:p>
          <a:p>
            <a:pPr indent="-317500" lvl="1" marL="914400" rtl="0" algn="l">
              <a:lnSpc>
                <a:spcPct val="100000"/>
              </a:lnSpc>
              <a:spcBef>
                <a:spcPts val="0"/>
              </a:spcBef>
              <a:spcAft>
                <a:spcPts val="0"/>
              </a:spcAft>
              <a:buSzPts val="1400"/>
              <a:buChar char="○"/>
            </a:pPr>
            <a:r>
              <a:rPr lang="en"/>
              <a:t>Finding how many items are similar in the database to the selected item.</a:t>
            </a:r>
            <a:endParaRPr/>
          </a:p>
          <a:p>
            <a:pPr indent="-317500" lvl="1" marL="914400" rtl="0" algn="l">
              <a:lnSpc>
                <a:spcPct val="100000"/>
              </a:lnSpc>
              <a:spcBef>
                <a:spcPts val="0"/>
              </a:spcBef>
              <a:spcAft>
                <a:spcPts val="0"/>
              </a:spcAft>
              <a:buSzPts val="1400"/>
              <a:buChar char="○"/>
            </a:pPr>
            <a:r>
              <a:rPr lang="en"/>
              <a:t>To build a classifier, SVM uses linear function.</a:t>
            </a:r>
            <a:endParaRPr/>
          </a:p>
        </p:txBody>
      </p:sp>
      <p:pic>
        <p:nvPicPr>
          <p:cNvPr id="637" name="Google Shape;637;p95"/>
          <p:cNvPicPr preferRelativeResize="0"/>
          <p:nvPr/>
        </p:nvPicPr>
        <p:blipFill>
          <a:blip r:embed="rId3">
            <a:alphaModFix/>
          </a:blip>
          <a:stretch>
            <a:fillRect/>
          </a:stretch>
        </p:blipFill>
        <p:spPr>
          <a:xfrm>
            <a:off x="5110800" y="1990675"/>
            <a:ext cx="3899449" cy="16563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643" name="Google Shape;643;p96"/>
          <p:cNvSpPr txBox="1"/>
          <p:nvPr>
            <p:ph idx="1" type="body"/>
          </p:nvPr>
        </p:nvSpPr>
        <p:spPr>
          <a:xfrm>
            <a:off x="311700" y="1152475"/>
            <a:ext cx="29958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3000 records used to test the model &amp; the system is evaluated using different measures like precision, recall, F1-score.</a:t>
            </a:r>
            <a:endParaRPr/>
          </a:p>
          <a:p>
            <a:pPr indent="-342900" lvl="0" marL="457200" rtl="0" algn="l">
              <a:lnSpc>
                <a:spcPct val="100000"/>
              </a:lnSpc>
              <a:spcBef>
                <a:spcPts val="0"/>
              </a:spcBef>
              <a:spcAft>
                <a:spcPts val="0"/>
              </a:spcAft>
              <a:buClr>
                <a:srgbClr val="FFFFFF"/>
              </a:buClr>
              <a:buSzPts val="1800"/>
              <a:buChar char="●"/>
            </a:pPr>
            <a:r>
              <a:t/>
            </a:r>
            <a:endParaRPr/>
          </a:p>
          <a:p>
            <a:pPr indent="-342900" lvl="0" marL="457200" rtl="0" algn="l">
              <a:lnSpc>
                <a:spcPct val="100000"/>
              </a:lnSpc>
              <a:spcBef>
                <a:spcPts val="0"/>
              </a:spcBef>
              <a:spcAft>
                <a:spcPts val="0"/>
              </a:spcAft>
              <a:buSzPts val="1800"/>
              <a:buChar char="●"/>
            </a:pPr>
            <a:r>
              <a:rPr lang="en"/>
              <a:t>Model Evaluation using different measures:</a:t>
            </a:r>
            <a:endParaRPr/>
          </a:p>
        </p:txBody>
      </p:sp>
      <p:pic>
        <p:nvPicPr>
          <p:cNvPr id="644" name="Google Shape;644;p96"/>
          <p:cNvPicPr preferRelativeResize="0"/>
          <p:nvPr/>
        </p:nvPicPr>
        <p:blipFill>
          <a:blip r:embed="rId3">
            <a:alphaModFix/>
          </a:blip>
          <a:stretch>
            <a:fillRect/>
          </a:stretch>
        </p:blipFill>
        <p:spPr>
          <a:xfrm>
            <a:off x="3459900" y="1351775"/>
            <a:ext cx="5531699" cy="28401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for “</a:t>
            </a:r>
            <a:r>
              <a:rPr b="1" lang="en"/>
              <a:t>9</a:t>
            </a:r>
            <a:r>
              <a:rPr b="1" lang="en"/>
              <a:t>th May 2021</a:t>
            </a:r>
            <a:r>
              <a:rPr lang="en"/>
              <a:t>”</a:t>
            </a:r>
            <a:endParaRPr/>
          </a:p>
        </p:txBody>
      </p:sp>
      <p:sp>
        <p:nvSpPr>
          <p:cNvPr id="650" name="Google Shape;650;p97"/>
          <p:cNvSpPr txBox="1"/>
          <p:nvPr>
            <p:ph idx="1" type="body"/>
          </p:nvPr>
        </p:nvSpPr>
        <p:spPr>
          <a:xfrm>
            <a:off x="213025" y="993525"/>
            <a:ext cx="8674200" cy="40251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We will try to implement </a:t>
            </a:r>
            <a:r>
              <a:rPr b="1" lang="en"/>
              <a:t>one </a:t>
            </a:r>
            <a:r>
              <a:rPr lang="en"/>
              <a:t>more paper and will try to explore more food datasets </a:t>
            </a:r>
            <a:r>
              <a:rPr lang="en"/>
              <a:t>available</a:t>
            </a:r>
            <a:r>
              <a:rPr lang="en"/>
              <a:t> on the Internet. </a:t>
            </a:r>
            <a:endParaRPr/>
          </a:p>
          <a:p>
            <a:pPr indent="-342900" lvl="0" marL="457200" rtl="0" algn="l">
              <a:lnSpc>
                <a:spcPct val="200000"/>
              </a:lnSpc>
              <a:spcBef>
                <a:spcPts val="0"/>
              </a:spcBef>
              <a:spcAft>
                <a:spcPts val="0"/>
              </a:spcAft>
              <a:buSzPts val="1800"/>
              <a:buChar char="●"/>
            </a:pPr>
            <a:r>
              <a:rPr lang="en"/>
              <a:t>We will do </a:t>
            </a:r>
            <a:r>
              <a:rPr lang="en"/>
              <a:t>survey</a:t>
            </a:r>
            <a:r>
              <a:rPr lang="en"/>
              <a:t> on </a:t>
            </a:r>
            <a:r>
              <a:rPr b="1" lang="en"/>
              <a:t>10 </a:t>
            </a:r>
            <a:r>
              <a:rPr lang="en"/>
              <a:t>more different papers and will submit a final PDF file for our survey on all the papers.</a:t>
            </a:r>
            <a:endParaRPr/>
          </a:p>
          <a:p>
            <a:pPr indent="-342900" lvl="0" marL="457200" rtl="0" algn="l">
              <a:lnSpc>
                <a:spcPct val="200000"/>
              </a:lnSpc>
              <a:spcBef>
                <a:spcPts val="0"/>
              </a:spcBef>
              <a:spcAft>
                <a:spcPts val="0"/>
              </a:spcAft>
              <a:buSzPts val="1800"/>
              <a:buChar char="●"/>
            </a:pPr>
            <a:r>
              <a:rPr lang="en"/>
              <a:t>BONUS (For Bonus Marks):</a:t>
            </a:r>
            <a:endParaRPr/>
          </a:p>
          <a:p>
            <a:pPr indent="-330200" lvl="1" marL="914400" rtl="0" algn="l">
              <a:lnSpc>
                <a:spcPct val="200000"/>
              </a:lnSpc>
              <a:spcBef>
                <a:spcPts val="0"/>
              </a:spcBef>
              <a:spcAft>
                <a:spcPts val="0"/>
              </a:spcAft>
              <a:buSzPts val="1600"/>
              <a:buChar char="○"/>
            </a:pPr>
            <a:r>
              <a:rPr lang="en" sz="1600"/>
              <a:t>We will also create a Web Application with Flask backend and will try our best to host it on </a:t>
            </a:r>
            <a:r>
              <a:rPr lang="en" sz="1600" u="sng">
                <a:solidFill>
                  <a:schemeClr val="hlink"/>
                </a:solidFill>
                <a:hlinkClick r:id="rId3"/>
              </a:rPr>
              <a:t>Heroku</a:t>
            </a:r>
            <a:r>
              <a:rPr lang="en" sz="1600"/>
              <a:t>, else we will host it locally.</a:t>
            </a:r>
            <a:endParaRPr sz="16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8"/>
          <p:cNvSpPr txBox="1"/>
          <p:nvPr>
            <p:ph type="title"/>
          </p:nvPr>
        </p:nvSpPr>
        <p:spPr>
          <a:xfrm>
            <a:off x="1237050" y="450150"/>
            <a:ext cx="63678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  :D</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t>
            </a:r>
            <a:r>
              <a:rPr lang="en"/>
              <a:t>Comparisons with other algorithms</a:t>
            </a:r>
            <a:r>
              <a:rPr lang="en"/>
              <a:t>)</a:t>
            </a:r>
            <a:endParaRPr/>
          </a:p>
        </p:txBody>
      </p:sp>
      <p:sp>
        <p:nvSpPr>
          <p:cNvPr id="131" name="Google Shape;131;p23"/>
          <p:cNvSpPr txBox="1"/>
          <p:nvPr>
            <p:ph idx="1" type="body"/>
          </p:nvPr>
        </p:nvSpPr>
        <p:spPr>
          <a:xfrm>
            <a:off x="311700" y="1152475"/>
            <a:ext cx="3372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a:t>
            </a:r>
            <a:r>
              <a:rPr lang="en"/>
              <a:t>comparison</a:t>
            </a:r>
            <a:r>
              <a:rPr lang="en"/>
              <a:t> b/w this algorithm with the algorithms using  Pearson similarity, cosine similarity and Jaccard similarity. </a:t>
            </a:r>
            <a:endParaRPr/>
          </a:p>
          <a:p>
            <a:pPr indent="0" lvl="0" marL="0" rtl="0" algn="l">
              <a:lnSpc>
                <a:spcPct val="115000"/>
              </a:lnSpc>
              <a:spcBef>
                <a:spcPts val="1600"/>
              </a:spcBef>
              <a:spcAft>
                <a:spcPts val="0"/>
              </a:spcAft>
              <a:buNone/>
            </a:pPr>
            <a:r>
              <a:rPr lang="en"/>
              <a:t>Size of the nearest neighbor k to 5 to 40, and each of 5 is a level. </a:t>
            </a:r>
            <a:endParaRPr/>
          </a:p>
          <a:p>
            <a:pPr indent="0" lvl="0" marL="0" rtl="0" algn="l">
              <a:lnSpc>
                <a:spcPct val="115000"/>
              </a:lnSpc>
              <a:spcBef>
                <a:spcPts val="1600"/>
              </a:spcBef>
              <a:spcAft>
                <a:spcPts val="1600"/>
              </a:spcAft>
              <a:buNone/>
            </a:pPr>
            <a:r>
              <a:rPr lang="en"/>
              <a:t>This table shows the result of MAE for four algorithms.</a:t>
            </a:r>
            <a:endParaRPr/>
          </a:p>
        </p:txBody>
      </p:sp>
      <p:pic>
        <p:nvPicPr>
          <p:cNvPr id="132" name="Google Shape;132;p23"/>
          <p:cNvPicPr preferRelativeResize="0"/>
          <p:nvPr/>
        </p:nvPicPr>
        <p:blipFill>
          <a:blip r:embed="rId3">
            <a:alphaModFix/>
          </a:blip>
          <a:stretch>
            <a:fillRect/>
          </a:stretch>
        </p:blipFill>
        <p:spPr>
          <a:xfrm>
            <a:off x="3781575" y="1609675"/>
            <a:ext cx="5154900" cy="3197143"/>
          </a:xfrm>
          <a:prstGeom prst="rect">
            <a:avLst/>
          </a:prstGeom>
          <a:noFill/>
          <a:ln>
            <a:noFill/>
          </a:ln>
        </p:spPr>
      </p:pic>
      <p:sp>
        <p:nvSpPr>
          <p:cNvPr id="133" name="Google Shape;133;p23"/>
          <p:cNvSpPr txBox="1"/>
          <p:nvPr/>
        </p:nvSpPr>
        <p:spPr>
          <a:xfrm>
            <a:off x="3818100" y="1009250"/>
            <a:ext cx="4912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Proxima Nova"/>
                <a:ea typeface="Proxima Nova"/>
                <a:cs typeface="Proxima Nova"/>
                <a:sym typeface="Proxima Nova"/>
              </a:rPr>
              <a:t>On the MovieLens Dataset</a:t>
            </a:r>
            <a:endParaRPr b="1" sz="16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IIT-Delh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